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38.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37.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9.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84" r:id="rId2"/>
    <p:sldId id="303" r:id="rId3"/>
    <p:sldId id="287" r:id="rId4"/>
    <p:sldId id="262" r:id="rId5"/>
    <p:sldId id="269" r:id="rId6"/>
    <p:sldId id="268" r:id="rId7"/>
    <p:sldId id="263" r:id="rId8"/>
    <p:sldId id="267" r:id="rId9"/>
    <p:sldId id="264" r:id="rId10"/>
    <p:sldId id="280" r:id="rId11"/>
    <p:sldId id="265" r:id="rId12"/>
    <p:sldId id="279" r:id="rId13"/>
    <p:sldId id="281" r:id="rId14"/>
    <p:sldId id="266" r:id="rId15"/>
    <p:sldId id="277" r:id="rId16"/>
    <p:sldId id="270" r:id="rId17"/>
    <p:sldId id="283" r:id="rId18"/>
    <p:sldId id="282" r:id="rId19"/>
    <p:sldId id="256" r:id="rId20"/>
    <p:sldId id="272" r:id="rId21"/>
    <p:sldId id="271" r:id="rId22"/>
    <p:sldId id="276" r:id="rId23"/>
    <p:sldId id="275" r:id="rId24"/>
    <p:sldId id="273" r:id="rId25"/>
    <p:sldId id="257" r:id="rId26"/>
    <p:sldId id="259" r:id="rId27"/>
    <p:sldId id="258" r:id="rId28"/>
    <p:sldId id="261" r:id="rId29"/>
    <p:sldId id="285" r:id="rId30"/>
    <p:sldId id="307" r:id="rId31"/>
    <p:sldId id="289" r:id="rId32"/>
    <p:sldId id="291" r:id="rId33"/>
    <p:sldId id="308" r:id="rId34"/>
    <p:sldId id="309" r:id="rId35"/>
    <p:sldId id="293" r:id="rId36"/>
    <p:sldId id="310" r:id="rId37"/>
    <p:sldId id="294" r:id="rId38"/>
    <p:sldId id="295" r:id="rId39"/>
    <p:sldId id="296" r:id="rId40"/>
    <p:sldId id="298" r:id="rId41"/>
    <p:sldId id="306" r:id="rId42"/>
    <p:sldId id="304" r:id="rId43"/>
    <p:sldId id="305" r:id="rId44"/>
    <p:sldId id="297" r:id="rId45"/>
    <p:sldId id="300" r:id="rId46"/>
    <p:sldId id="301" r:id="rId47"/>
    <p:sldId id="302" r:id="rId48"/>
    <p:sldId id="31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014" autoAdjust="0"/>
    <p:restoredTop sz="94660"/>
  </p:normalViewPr>
  <p:slideViewPr>
    <p:cSldViewPr snapToGrid="0">
      <p:cViewPr varScale="1">
        <p:scale>
          <a:sx n="101" d="100"/>
          <a:sy n="101" d="100"/>
        </p:scale>
        <p:origin x="126" y="330"/>
      </p:cViewPr>
      <p:guideLst/>
    </p:cSldViewPr>
  </p:slideViewPr>
  <p:notesTextViewPr>
    <p:cViewPr>
      <p:scale>
        <a:sx n="3" d="2"/>
        <a:sy n="3" d="2"/>
      </p:scale>
      <p:origin x="0" y="0"/>
    </p:cViewPr>
  </p:notesTextViewPr>
  <p:sorterViewPr>
    <p:cViewPr>
      <p:scale>
        <a:sx n="100" d="100"/>
        <a:sy n="100" d="100"/>
      </p:scale>
      <p:origin x="0" y="-118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5E167-02D5-4FB6-88F4-E6F1E1614FF9}" type="datetimeFigureOut">
              <a:rPr lang="en-US" smtClean="0"/>
              <a:t>8/28/2018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BFDC9-0568-4CDE-8A10-2189DDAC14EE}" type="slidenum">
              <a:rPr lang="en-US" smtClean="0"/>
              <a:t>‹#›</a:t>
            </a:fld>
            <a:endParaRPr lang="en-US" dirty="0"/>
          </a:p>
        </p:txBody>
      </p:sp>
    </p:spTree>
    <p:extLst>
      <p:ext uri="{BB962C8B-B14F-4D97-AF65-F5344CB8AC3E}">
        <p14:creationId xmlns:p14="http://schemas.microsoft.com/office/powerpoint/2010/main" val="2945977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967803-0ECD-4C11-9726-91E1820AF69B}" type="datetimeFigureOut">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83FFE3-1C1B-4144-BB2E-DF00669F5F0B}" type="slidenum">
              <a:rPr lang="en-US" smtClean="0"/>
              <a:t>‹#›</a:t>
            </a:fld>
            <a:endParaRPr lang="en-US" dirty="0"/>
          </a:p>
        </p:txBody>
      </p:sp>
    </p:spTree>
    <p:extLst>
      <p:ext uri="{BB962C8B-B14F-4D97-AF65-F5344CB8AC3E}">
        <p14:creationId xmlns:p14="http://schemas.microsoft.com/office/powerpoint/2010/main" val="4194359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67803-0ECD-4C11-9726-91E1820AF69B}" type="datetimeFigureOut">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83FFE3-1C1B-4144-BB2E-DF00669F5F0B}" type="slidenum">
              <a:rPr lang="en-US" smtClean="0"/>
              <a:t>‹#›</a:t>
            </a:fld>
            <a:endParaRPr lang="en-US" dirty="0"/>
          </a:p>
        </p:txBody>
      </p:sp>
    </p:spTree>
    <p:extLst>
      <p:ext uri="{BB962C8B-B14F-4D97-AF65-F5344CB8AC3E}">
        <p14:creationId xmlns:p14="http://schemas.microsoft.com/office/powerpoint/2010/main" val="3110951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67803-0ECD-4C11-9726-91E1820AF69B}" type="datetimeFigureOut">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83FFE3-1C1B-4144-BB2E-DF00669F5F0B}" type="slidenum">
              <a:rPr lang="en-US" smtClean="0"/>
              <a:t>‹#›</a:t>
            </a:fld>
            <a:endParaRPr lang="en-US" dirty="0"/>
          </a:p>
        </p:txBody>
      </p:sp>
    </p:spTree>
    <p:extLst>
      <p:ext uri="{BB962C8B-B14F-4D97-AF65-F5344CB8AC3E}">
        <p14:creationId xmlns:p14="http://schemas.microsoft.com/office/powerpoint/2010/main" val="943935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67803-0ECD-4C11-9726-91E1820AF69B}" type="datetimeFigureOut">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83FFE3-1C1B-4144-BB2E-DF00669F5F0B}" type="slidenum">
              <a:rPr lang="en-US" smtClean="0"/>
              <a:t>‹#›</a:t>
            </a:fld>
            <a:endParaRPr lang="en-US" dirty="0"/>
          </a:p>
        </p:txBody>
      </p:sp>
    </p:spTree>
    <p:extLst>
      <p:ext uri="{BB962C8B-B14F-4D97-AF65-F5344CB8AC3E}">
        <p14:creationId xmlns:p14="http://schemas.microsoft.com/office/powerpoint/2010/main" val="53564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967803-0ECD-4C11-9726-91E1820AF69B}" type="datetimeFigureOut">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83FFE3-1C1B-4144-BB2E-DF00669F5F0B}" type="slidenum">
              <a:rPr lang="en-US" smtClean="0"/>
              <a:t>‹#›</a:t>
            </a:fld>
            <a:endParaRPr lang="en-US" dirty="0"/>
          </a:p>
        </p:txBody>
      </p:sp>
    </p:spTree>
    <p:extLst>
      <p:ext uri="{BB962C8B-B14F-4D97-AF65-F5344CB8AC3E}">
        <p14:creationId xmlns:p14="http://schemas.microsoft.com/office/powerpoint/2010/main" val="570831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967803-0ECD-4C11-9726-91E1820AF69B}" type="datetimeFigureOut">
              <a:rPr lang="en-US" smtClean="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83FFE3-1C1B-4144-BB2E-DF00669F5F0B}" type="slidenum">
              <a:rPr lang="en-US" smtClean="0"/>
              <a:t>‹#›</a:t>
            </a:fld>
            <a:endParaRPr lang="en-US" dirty="0"/>
          </a:p>
        </p:txBody>
      </p:sp>
    </p:spTree>
    <p:extLst>
      <p:ext uri="{BB962C8B-B14F-4D97-AF65-F5344CB8AC3E}">
        <p14:creationId xmlns:p14="http://schemas.microsoft.com/office/powerpoint/2010/main" val="125843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967803-0ECD-4C11-9726-91E1820AF69B}" type="datetimeFigureOut">
              <a:rPr lang="en-US" smtClean="0"/>
              <a:t>8/28/2018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83FFE3-1C1B-4144-BB2E-DF00669F5F0B}" type="slidenum">
              <a:rPr lang="en-US" smtClean="0"/>
              <a:t>‹#›</a:t>
            </a:fld>
            <a:endParaRPr lang="en-US" dirty="0"/>
          </a:p>
        </p:txBody>
      </p:sp>
    </p:spTree>
    <p:extLst>
      <p:ext uri="{BB962C8B-B14F-4D97-AF65-F5344CB8AC3E}">
        <p14:creationId xmlns:p14="http://schemas.microsoft.com/office/powerpoint/2010/main" val="1242939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967803-0ECD-4C11-9726-91E1820AF69B}" type="datetimeFigureOut">
              <a:rPr lang="en-US" smtClean="0"/>
              <a:t>8/28/2018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83FFE3-1C1B-4144-BB2E-DF00669F5F0B}" type="slidenum">
              <a:rPr lang="en-US" smtClean="0"/>
              <a:t>‹#›</a:t>
            </a:fld>
            <a:endParaRPr lang="en-US" dirty="0"/>
          </a:p>
        </p:txBody>
      </p:sp>
    </p:spTree>
    <p:extLst>
      <p:ext uri="{BB962C8B-B14F-4D97-AF65-F5344CB8AC3E}">
        <p14:creationId xmlns:p14="http://schemas.microsoft.com/office/powerpoint/2010/main" val="642215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67803-0ECD-4C11-9726-91E1820AF69B}" type="datetimeFigureOut">
              <a:rPr lang="en-US" smtClean="0"/>
              <a:t>8/28/2018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83FFE3-1C1B-4144-BB2E-DF00669F5F0B}" type="slidenum">
              <a:rPr lang="en-US" smtClean="0"/>
              <a:t>‹#›</a:t>
            </a:fld>
            <a:endParaRPr lang="en-US" dirty="0"/>
          </a:p>
        </p:txBody>
      </p:sp>
    </p:spTree>
    <p:extLst>
      <p:ext uri="{BB962C8B-B14F-4D97-AF65-F5344CB8AC3E}">
        <p14:creationId xmlns:p14="http://schemas.microsoft.com/office/powerpoint/2010/main" val="3159182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967803-0ECD-4C11-9726-91E1820AF69B}" type="datetimeFigureOut">
              <a:rPr lang="en-US" smtClean="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83FFE3-1C1B-4144-BB2E-DF00669F5F0B}" type="slidenum">
              <a:rPr lang="en-US" smtClean="0"/>
              <a:t>‹#›</a:t>
            </a:fld>
            <a:endParaRPr lang="en-US" dirty="0"/>
          </a:p>
        </p:txBody>
      </p:sp>
    </p:spTree>
    <p:extLst>
      <p:ext uri="{BB962C8B-B14F-4D97-AF65-F5344CB8AC3E}">
        <p14:creationId xmlns:p14="http://schemas.microsoft.com/office/powerpoint/2010/main" val="1817867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967803-0ECD-4C11-9726-91E1820AF69B}" type="datetimeFigureOut">
              <a:rPr lang="en-US" smtClean="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83FFE3-1C1B-4144-BB2E-DF00669F5F0B}" type="slidenum">
              <a:rPr lang="en-US" smtClean="0"/>
              <a:t>‹#›</a:t>
            </a:fld>
            <a:endParaRPr lang="en-US" dirty="0"/>
          </a:p>
        </p:txBody>
      </p:sp>
    </p:spTree>
    <p:extLst>
      <p:ext uri="{BB962C8B-B14F-4D97-AF65-F5344CB8AC3E}">
        <p14:creationId xmlns:p14="http://schemas.microsoft.com/office/powerpoint/2010/main" val="129998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67803-0ECD-4C11-9726-91E1820AF69B}" type="datetimeFigureOut">
              <a:rPr lang="en-US" smtClean="0"/>
              <a:t>8/28/2018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3FFE3-1C1B-4144-BB2E-DF00669F5F0B}" type="slidenum">
              <a:rPr lang="en-US" smtClean="0"/>
              <a:t>‹#›</a:t>
            </a:fld>
            <a:endParaRPr lang="en-US" dirty="0"/>
          </a:p>
        </p:txBody>
      </p:sp>
    </p:spTree>
    <p:extLst>
      <p:ext uri="{BB962C8B-B14F-4D97-AF65-F5344CB8AC3E}">
        <p14:creationId xmlns:p14="http://schemas.microsoft.com/office/powerpoint/2010/main" val="2171393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chs.helpdesk@okstate.edu"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health.okstate.edu/hr/professional-development.html" TargetMode="External"/><Relationship Id="rId2" Type="http://schemas.openxmlformats.org/officeDocument/2006/relationships/hyperlink" Target="https://osteopathic.org/about/leadership/aoa-governance-documents/code-of-ethics/"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health.okstate.edu/service-learning/index.html" TargetMode="External"/><Relationship Id="rId2" Type="http://schemas.openxmlformats.org/officeDocument/2006/relationships/hyperlink" Target="https://www.youtube.com/watch?v=UX-ArZJJJ1U"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663" y="136126"/>
            <a:ext cx="11965259" cy="6610362"/>
          </a:xfrm>
          <a:prstGeom prst="rect">
            <a:avLst/>
          </a:prstGeom>
        </p:spPr>
      </p:pic>
    </p:spTree>
    <p:extLst>
      <p:ext uri="{BB962C8B-B14F-4D97-AF65-F5344CB8AC3E}">
        <p14:creationId xmlns:p14="http://schemas.microsoft.com/office/powerpoint/2010/main" val="18879193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711" y="1137425"/>
            <a:ext cx="6740290" cy="4423315"/>
          </a:xfrm>
          <a:prstGeom prst="rect">
            <a:avLst/>
          </a:prstGeom>
        </p:spPr>
      </p:pic>
    </p:spTree>
    <p:extLst>
      <p:ext uri="{BB962C8B-B14F-4D97-AF65-F5344CB8AC3E}">
        <p14:creationId xmlns:p14="http://schemas.microsoft.com/office/powerpoint/2010/main" val="39599089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419" y="8352"/>
            <a:ext cx="12192000" cy="6849648"/>
          </a:xfrm>
          <a:prstGeom prst="rect">
            <a:avLst/>
          </a:prstGeom>
        </p:spPr>
      </p:pic>
    </p:spTree>
    <p:extLst>
      <p:ext uri="{BB962C8B-B14F-4D97-AF65-F5344CB8AC3E}">
        <p14:creationId xmlns:p14="http://schemas.microsoft.com/office/powerpoint/2010/main" val="1629426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627" y="242151"/>
            <a:ext cx="4136651" cy="365835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401" y="2442117"/>
            <a:ext cx="7247950" cy="40996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627" y="4087197"/>
            <a:ext cx="4112322" cy="2454542"/>
          </a:xfrm>
          <a:prstGeom prst="rect">
            <a:avLst/>
          </a:prstGeom>
        </p:spPr>
      </p:pic>
    </p:spTree>
    <p:extLst>
      <p:ext uri="{BB962C8B-B14F-4D97-AF65-F5344CB8AC3E}">
        <p14:creationId xmlns:p14="http://schemas.microsoft.com/office/powerpoint/2010/main" val="1814448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96" y="1192809"/>
            <a:ext cx="11180028" cy="4472011"/>
          </a:xfrm>
          <a:prstGeom prst="rect">
            <a:avLst/>
          </a:prstGeom>
        </p:spPr>
      </p:pic>
    </p:spTree>
    <p:extLst>
      <p:ext uri="{BB962C8B-B14F-4D97-AF65-F5344CB8AC3E}">
        <p14:creationId xmlns:p14="http://schemas.microsoft.com/office/powerpoint/2010/main" val="1355652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654" y="424390"/>
            <a:ext cx="10749776" cy="6038823"/>
          </a:xfrm>
          <a:prstGeom prst="rect">
            <a:avLst/>
          </a:prstGeom>
        </p:spPr>
      </p:pic>
    </p:spTree>
    <p:extLst>
      <p:ext uri="{BB962C8B-B14F-4D97-AF65-F5344CB8AC3E}">
        <p14:creationId xmlns:p14="http://schemas.microsoft.com/office/powerpoint/2010/main" val="22423406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3288" y="212570"/>
            <a:ext cx="5025483" cy="2432378"/>
          </a:xfrm>
          <a:prstGeom prst="rect">
            <a:avLst/>
          </a:prstGeom>
        </p:spPr>
      </p:pic>
      <p:pic>
        <p:nvPicPr>
          <p:cNvPr id="6" name="Picture 5"/>
          <p:cNvPicPr>
            <a:picLocks noChangeAspect="1"/>
          </p:cNvPicPr>
          <p:nvPr/>
        </p:nvPicPr>
        <p:blipFill>
          <a:blip r:embed="rId3"/>
          <a:stretch>
            <a:fillRect/>
          </a:stretch>
        </p:blipFill>
        <p:spPr>
          <a:xfrm>
            <a:off x="6200078" y="212570"/>
            <a:ext cx="5765180" cy="2530630"/>
          </a:xfrm>
          <a:prstGeom prst="rect">
            <a:avLst/>
          </a:prstGeom>
        </p:spPr>
      </p:pic>
      <p:pic>
        <p:nvPicPr>
          <p:cNvPr id="7" name="Picture 6"/>
          <p:cNvPicPr>
            <a:picLocks noChangeAspect="1"/>
          </p:cNvPicPr>
          <p:nvPr/>
        </p:nvPicPr>
        <p:blipFill>
          <a:blip r:embed="rId4"/>
          <a:stretch>
            <a:fillRect/>
          </a:stretch>
        </p:blipFill>
        <p:spPr>
          <a:xfrm>
            <a:off x="193288" y="3490702"/>
            <a:ext cx="5852784" cy="2767014"/>
          </a:xfrm>
          <a:prstGeom prst="rect">
            <a:avLst/>
          </a:prstGeom>
        </p:spPr>
      </p:pic>
      <p:pic>
        <p:nvPicPr>
          <p:cNvPr id="8" name="Picture 7"/>
          <p:cNvPicPr>
            <a:picLocks noChangeAspect="1"/>
          </p:cNvPicPr>
          <p:nvPr/>
        </p:nvPicPr>
        <p:blipFill>
          <a:blip r:embed="rId5"/>
          <a:stretch>
            <a:fillRect/>
          </a:stretch>
        </p:blipFill>
        <p:spPr>
          <a:xfrm>
            <a:off x="6329500" y="3490702"/>
            <a:ext cx="5635758" cy="3099667"/>
          </a:xfrm>
          <a:prstGeom prst="rect">
            <a:avLst/>
          </a:prstGeom>
        </p:spPr>
      </p:pic>
    </p:spTree>
    <p:extLst>
      <p:ext uri="{BB962C8B-B14F-4D97-AF65-F5344CB8AC3E}">
        <p14:creationId xmlns:p14="http://schemas.microsoft.com/office/powerpoint/2010/main" val="30025504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386" y="215690"/>
            <a:ext cx="11447872" cy="6430436"/>
          </a:xfrm>
          <a:prstGeom prst="rect">
            <a:avLst/>
          </a:prstGeom>
        </p:spPr>
      </p:pic>
    </p:spTree>
    <p:extLst>
      <p:ext uri="{BB962C8B-B14F-4D97-AF65-F5344CB8AC3E}">
        <p14:creationId xmlns:p14="http://schemas.microsoft.com/office/powerpoint/2010/main" val="37048683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537" y="174215"/>
            <a:ext cx="11552663" cy="6489569"/>
          </a:xfrm>
          <a:prstGeom prst="rect">
            <a:avLst/>
          </a:prstGeom>
        </p:spPr>
      </p:pic>
    </p:spTree>
    <p:extLst>
      <p:ext uri="{BB962C8B-B14F-4D97-AF65-F5344CB8AC3E}">
        <p14:creationId xmlns:p14="http://schemas.microsoft.com/office/powerpoint/2010/main" val="1581994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34" y="-1380892"/>
            <a:ext cx="3429000" cy="609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087" y="-399585"/>
            <a:ext cx="3429000" cy="6096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915" y="1172737"/>
            <a:ext cx="3429000" cy="6096000"/>
          </a:xfrm>
          <a:prstGeom prst="rect">
            <a:avLst/>
          </a:prstGeom>
        </p:spPr>
      </p:pic>
      <p:sp>
        <p:nvSpPr>
          <p:cNvPr id="7" name="Rectangle 6"/>
          <p:cNvSpPr/>
          <p:nvPr/>
        </p:nvSpPr>
        <p:spPr>
          <a:xfrm>
            <a:off x="8028878" y="947854"/>
            <a:ext cx="3713356" cy="2062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888559" y="5430645"/>
            <a:ext cx="3713356" cy="2062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083670" y="-683941"/>
            <a:ext cx="3713356" cy="2062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104115" y="3917795"/>
            <a:ext cx="3713356" cy="2062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96566" y="-1620643"/>
            <a:ext cx="3713356" cy="2062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96566" y="2886308"/>
            <a:ext cx="3713356" cy="2062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30068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9033" y="2204736"/>
            <a:ext cx="9144000" cy="2387600"/>
          </a:xfrm>
        </p:spPr>
        <p:txBody>
          <a:bodyPr>
            <a:normAutofit/>
          </a:bodyPr>
          <a:lstStyle/>
          <a:p>
            <a:r>
              <a:rPr lang="en-US" sz="4800" dirty="0" smtClean="0"/>
              <a:t>2)  Multiple mechanisms </a:t>
            </a:r>
            <a:br>
              <a:rPr lang="en-US" sz="4800" dirty="0" smtClean="0"/>
            </a:br>
            <a:r>
              <a:rPr lang="en-US" sz="4800" dirty="0" smtClean="0"/>
              <a:t>are in </a:t>
            </a:r>
            <a:r>
              <a:rPr lang="en-US" sz="4800" dirty="0"/>
              <a:t>place to </a:t>
            </a:r>
            <a:r>
              <a:rPr lang="en-US" sz="4800" dirty="0" smtClean="0"/>
              <a:t>manage </a:t>
            </a:r>
            <a:r>
              <a:rPr lang="en-US" sz="4800" dirty="0"/>
              <a:t>the </a:t>
            </a:r>
            <a:r>
              <a:rPr lang="en-US" sz="4800" dirty="0" smtClean="0"/>
              <a:t/>
            </a:r>
            <a:br>
              <a:rPr lang="en-US" sz="4800" dirty="0" smtClean="0"/>
            </a:br>
            <a:r>
              <a:rPr lang="en-US" sz="4800" dirty="0" smtClean="0"/>
              <a:t>physical facilities.</a:t>
            </a:r>
            <a:endParaRPr lang="en-US" sz="4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657543"/>
            <a:ext cx="5943600" cy="929640"/>
          </a:xfrm>
          <a:prstGeom prst="rect">
            <a:avLst/>
          </a:prstGeom>
        </p:spPr>
      </p:pic>
    </p:spTree>
    <p:extLst>
      <p:ext uri="{BB962C8B-B14F-4D97-AF65-F5344CB8AC3E}">
        <p14:creationId xmlns:p14="http://schemas.microsoft.com/office/powerpoint/2010/main" val="1268883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a:t/>
            </a:r>
            <a:br>
              <a:rPr lang="en-US" b="1" dirty="0"/>
            </a:br>
            <a:r>
              <a:rPr lang="en-US" b="1" dirty="0" smtClean="0"/>
              <a:t>Creating </a:t>
            </a:r>
            <a:r>
              <a:rPr lang="en-US" b="1" dirty="0"/>
              <a:t>the Learning Environment: COCA Session 3</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Angelyn</a:t>
            </a:r>
            <a:r>
              <a:rPr lang="en-US" dirty="0" smtClean="0"/>
              <a:t> </a:t>
            </a:r>
            <a:r>
              <a:rPr lang="en-US" dirty="0"/>
              <a:t>Holmes, Assistant Director of Facilities </a:t>
            </a:r>
            <a:r>
              <a:rPr lang="en-US" dirty="0" smtClean="0"/>
              <a:t>Management</a:t>
            </a:r>
          </a:p>
          <a:p>
            <a:pPr marL="0" indent="0">
              <a:buNone/>
            </a:pPr>
            <a:endParaRPr lang="en-US" dirty="0"/>
          </a:p>
          <a:p>
            <a:r>
              <a:rPr lang="en-US" dirty="0" smtClean="0"/>
              <a:t>Heidi Holmes, Interim Assistant Vice President of Information Technology</a:t>
            </a:r>
          </a:p>
          <a:p>
            <a:pPr marL="0" indent="0">
              <a:buNone/>
            </a:pPr>
            <a:endParaRPr lang="en-US" dirty="0" smtClean="0"/>
          </a:p>
          <a:p>
            <a:r>
              <a:rPr lang="en-US" dirty="0" smtClean="0"/>
              <a:t>Sarah </a:t>
            </a:r>
            <a:r>
              <a:rPr lang="en-US" dirty="0"/>
              <a:t>Hall, D.O., </a:t>
            </a:r>
            <a:r>
              <a:rPr lang="en-US" dirty="0" smtClean="0"/>
              <a:t>Associate </a:t>
            </a:r>
            <a:r>
              <a:rPr lang="en-US" dirty="0"/>
              <a:t>Professor in Family Medicine</a:t>
            </a:r>
          </a:p>
          <a:p>
            <a:endParaRPr lang="en-US" dirty="0"/>
          </a:p>
        </p:txBody>
      </p:sp>
    </p:spTree>
    <p:extLst>
      <p:ext uri="{BB962C8B-B14F-4D97-AF65-F5344CB8AC3E}">
        <p14:creationId xmlns:p14="http://schemas.microsoft.com/office/powerpoint/2010/main" val="2664659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2228"/>
            <a:ext cx="9144000" cy="2387600"/>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657543"/>
            <a:ext cx="5943600" cy="929640"/>
          </a:xfrm>
          <a:prstGeom prst="rect">
            <a:avLst/>
          </a:prstGeom>
        </p:spPr>
      </p:pic>
      <p:sp>
        <p:nvSpPr>
          <p:cNvPr id="3" name="Rectangle 2"/>
          <p:cNvSpPr/>
          <p:nvPr/>
        </p:nvSpPr>
        <p:spPr>
          <a:xfrm>
            <a:off x="576145" y="1723281"/>
            <a:ext cx="11017405" cy="4985980"/>
          </a:xfrm>
          <a:prstGeom prst="rect">
            <a:avLst/>
          </a:prstGeom>
        </p:spPr>
        <p:txBody>
          <a:bodyPr wrap="square">
            <a:spAutoFit/>
          </a:bodyPr>
          <a:lstStyle/>
          <a:p>
            <a:r>
              <a:rPr lang="en-US" sz="2000" dirty="0" smtClean="0"/>
              <a:t>a) Facilities </a:t>
            </a:r>
            <a:r>
              <a:rPr lang="en-US" sz="2000" dirty="0"/>
              <a:t>Management - 15 staff members and multiple outside contracts in place (Housekeeping, </a:t>
            </a:r>
            <a:endParaRPr lang="en-US" sz="2000" dirty="0" smtClean="0"/>
          </a:p>
          <a:p>
            <a:r>
              <a:rPr lang="en-US" sz="2000" dirty="0" smtClean="0"/>
              <a:t>    grounds</a:t>
            </a:r>
            <a:r>
              <a:rPr lang="en-US" sz="2000" dirty="0"/>
              <a:t>, mechanical, water treatment, etc</a:t>
            </a:r>
            <a:r>
              <a:rPr lang="en-US" sz="2000" dirty="0" smtClean="0"/>
              <a:t>.)</a:t>
            </a:r>
            <a:endParaRPr lang="en-US" sz="2000" dirty="0"/>
          </a:p>
          <a:p>
            <a:endParaRPr lang="en-US" sz="2000" dirty="0" smtClean="0"/>
          </a:p>
          <a:p>
            <a:r>
              <a:rPr lang="en-US" sz="2000" dirty="0" smtClean="0"/>
              <a:t>b</a:t>
            </a:r>
            <a:r>
              <a:rPr lang="en-US" sz="2000" dirty="0"/>
              <a:t>) Facilities Management website provides detailed information on services </a:t>
            </a:r>
            <a:r>
              <a:rPr lang="en-US" sz="2000" dirty="0" smtClean="0"/>
              <a:t>available</a:t>
            </a:r>
            <a:endParaRPr lang="en-US" sz="2000" dirty="0"/>
          </a:p>
          <a:p>
            <a:endParaRPr lang="en-US" sz="2000" dirty="0" smtClean="0"/>
          </a:p>
          <a:p>
            <a:r>
              <a:rPr lang="en-US" sz="2000" dirty="0" smtClean="0"/>
              <a:t>c</a:t>
            </a:r>
            <a:r>
              <a:rPr lang="en-US" sz="2000" dirty="0"/>
              <a:t>) Routine work request are submitted to the CHS Helpdesk by email chs.helpdesk@okstate.edu or </a:t>
            </a:r>
            <a:r>
              <a:rPr lang="en-US" sz="2000" dirty="0" smtClean="0"/>
              <a:t>       </a:t>
            </a:r>
          </a:p>
          <a:p>
            <a:r>
              <a:rPr lang="en-US" sz="2000" dirty="0"/>
              <a:t> </a:t>
            </a:r>
            <a:r>
              <a:rPr lang="en-US" sz="2000" dirty="0" smtClean="0"/>
              <a:t>    918-561-1800</a:t>
            </a:r>
            <a:endParaRPr lang="en-US" sz="2000" dirty="0"/>
          </a:p>
          <a:p>
            <a:endParaRPr lang="en-US" sz="2000" dirty="0" smtClean="0"/>
          </a:p>
          <a:p>
            <a:r>
              <a:rPr lang="en-US" sz="2000" dirty="0" smtClean="0"/>
              <a:t>d) </a:t>
            </a:r>
            <a:r>
              <a:rPr lang="en-US" sz="2000" dirty="0"/>
              <a:t>Facility Use and Planning Committee receives and considers all requests associated with remodels, </a:t>
            </a:r>
            <a:r>
              <a:rPr lang="en-US" sz="2000" dirty="0" smtClean="0"/>
              <a:t> </a:t>
            </a:r>
          </a:p>
          <a:p>
            <a:r>
              <a:rPr lang="en-US" sz="2000" dirty="0"/>
              <a:t> </a:t>
            </a:r>
            <a:r>
              <a:rPr lang="en-US" sz="2000" dirty="0" smtClean="0"/>
              <a:t>    moves</a:t>
            </a:r>
            <a:r>
              <a:rPr lang="en-US" sz="2000" dirty="0"/>
              <a:t>, painting, space allocation, etc. </a:t>
            </a:r>
          </a:p>
          <a:p>
            <a:endParaRPr lang="en-US" sz="2000" dirty="0" smtClean="0"/>
          </a:p>
          <a:p>
            <a:r>
              <a:rPr lang="en-US" sz="2000" dirty="0" smtClean="0"/>
              <a:t>e</a:t>
            </a:r>
            <a:r>
              <a:rPr lang="en-US" sz="2000" dirty="0"/>
              <a:t>) Energy Conservation Program established in 2007 to promote a culture of campus </a:t>
            </a:r>
            <a:r>
              <a:rPr lang="en-US" sz="2000" dirty="0" smtClean="0"/>
              <a:t>sustainability</a:t>
            </a:r>
            <a:endParaRPr lang="en-US" sz="2000" dirty="0"/>
          </a:p>
          <a:p>
            <a:endParaRPr lang="en-US" sz="2000" dirty="0" smtClean="0"/>
          </a:p>
          <a:p>
            <a:r>
              <a:rPr lang="en-US" sz="2000" dirty="0" smtClean="0"/>
              <a:t>f</a:t>
            </a:r>
            <a:r>
              <a:rPr lang="en-US" sz="2000" dirty="0"/>
              <a:t>) Environmental Tours conducted regularly by Safety Manager, Campus Security, Office of Research , </a:t>
            </a:r>
            <a:r>
              <a:rPr lang="en-US" sz="2000" dirty="0" smtClean="0"/>
              <a:t> </a:t>
            </a:r>
          </a:p>
          <a:p>
            <a:r>
              <a:rPr lang="en-US" sz="2000" dirty="0"/>
              <a:t> </a:t>
            </a:r>
            <a:r>
              <a:rPr lang="en-US" sz="2000" dirty="0" smtClean="0"/>
              <a:t>   Occupational </a:t>
            </a:r>
            <a:r>
              <a:rPr lang="en-US" sz="2000" dirty="0"/>
              <a:t>Health Nurse and Facilities </a:t>
            </a:r>
            <a:r>
              <a:rPr lang="en-US" sz="2000" dirty="0" smtClean="0"/>
              <a:t>Management</a:t>
            </a:r>
            <a:endParaRPr lang="en-US" sz="2000" dirty="0"/>
          </a:p>
          <a:p>
            <a:r>
              <a:rPr lang="en-US" dirty="0" smtClean="0"/>
              <a:t> </a:t>
            </a:r>
            <a:endParaRPr lang="en-US" dirty="0"/>
          </a:p>
        </p:txBody>
      </p:sp>
    </p:spTree>
    <p:extLst>
      <p:ext uri="{BB962C8B-B14F-4D97-AF65-F5344CB8AC3E}">
        <p14:creationId xmlns:p14="http://schemas.microsoft.com/office/powerpoint/2010/main" val="14071745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93945"/>
            <a:ext cx="9144000" cy="2387600"/>
          </a:xfrm>
        </p:spPr>
        <p:txBody>
          <a:bodyPr>
            <a:noAutofit/>
          </a:bodyPr>
          <a:lstStyle/>
          <a:p>
            <a:r>
              <a:rPr lang="en-US" sz="4400" dirty="0" smtClean="0"/>
              <a:t/>
            </a:r>
            <a:br>
              <a:rPr lang="en-US" sz="4400" dirty="0" smtClean="0"/>
            </a:br>
            <a:r>
              <a:rPr lang="en-US" sz="4400" dirty="0"/>
              <a:t/>
            </a:r>
            <a:br>
              <a:rPr lang="en-US" sz="4400" dirty="0"/>
            </a:br>
            <a:r>
              <a:rPr lang="en-US" sz="4400" dirty="0" smtClean="0"/>
              <a:t/>
            </a:r>
            <a:br>
              <a:rPr lang="en-US" sz="4400" dirty="0" smtClean="0"/>
            </a:br>
            <a:r>
              <a:rPr lang="en-US" sz="4400" dirty="0"/>
              <a:t/>
            </a:r>
            <a:br>
              <a:rPr lang="en-US" sz="4400" dirty="0"/>
            </a:br>
            <a:r>
              <a:rPr lang="en-US" sz="4400" dirty="0"/>
              <a:t>3) Future buildings designed to mirror existing facilities and provide the same opportunities for student learning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657543"/>
            <a:ext cx="5943600" cy="929640"/>
          </a:xfrm>
          <a:prstGeom prst="rect">
            <a:avLst/>
          </a:prstGeom>
        </p:spPr>
      </p:pic>
    </p:spTree>
    <p:extLst>
      <p:ext uri="{BB962C8B-B14F-4D97-AF65-F5344CB8AC3E}">
        <p14:creationId xmlns:p14="http://schemas.microsoft.com/office/powerpoint/2010/main" val="40050095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092901"/>
            <a:ext cx="9144000" cy="2387600"/>
          </a:xfrm>
        </p:spPr>
        <p:txBody>
          <a:bodyPr>
            <a:normAutofit fontScale="90000"/>
          </a:bodyPr>
          <a:lstStyle/>
          <a:p>
            <a:r>
              <a:rPr lang="en-US" sz="4400" dirty="0" smtClean="0"/>
              <a:t/>
            </a:r>
            <a:br>
              <a:rPr lang="en-US" sz="4400" dirty="0" smtClean="0"/>
            </a:br>
            <a:r>
              <a:rPr lang="en-US" sz="4400" dirty="0"/>
              <a:t/>
            </a:r>
            <a:br>
              <a:rPr lang="en-US" sz="4400" dirty="0"/>
            </a:br>
            <a:r>
              <a:rPr lang="en-US" sz="4400" dirty="0" smtClean="0"/>
              <a:t/>
            </a:r>
            <a:br>
              <a:rPr lang="en-US" sz="4400" dirty="0" smtClean="0"/>
            </a:br>
            <a:r>
              <a:rPr lang="en-US" sz="4400" dirty="0"/>
              <a:t>a) Campus Master Plan</a:t>
            </a:r>
            <a:br>
              <a:rPr lang="en-US" sz="4400" dirty="0"/>
            </a:br>
            <a:r>
              <a:rPr lang="en-US" sz="4400" dirty="0"/>
              <a:t> </a:t>
            </a:r>
            <a:br>
              <a:rPr lang="en-US" sz="4400" dirty="0"/>
            </a:br>
            <a:r>
              <a:rPr lang="en-US" sz="4400" dirty="0"/>
              <a:t>b) </a:t>
            </a:r>
            <a:r>
              <a:rPr lang="en-US" sz="4400" dirty="0" smtClean="0"/>
              <a:t>Master </a:t>
            </a:r>
            <a:r>
              <a:rPr lang="en-US" sz="4400" dirty="0"/>
              <a:t>Landscape </a:t>
            </a:r>
            <a:r>
              <a:rPr lang="en-US" sz="4400" dirty="0" smtClean="0"/>
              <a:t>Plan</a:t>
            </a:r>
            <a:br>
              <a:rPr lang="en-US" sz="4400" dirty="0" smtClean="0"/>
            </a:br>
            <a:r>
              <a:rPr lang="en-US" sz="4400" dirty="0"/>
              <a:t/>
            </a:r>
            <a:br>
              <a:rPr lang="en-US" sz="4400" dirty="0"/>
            </a:br>
            <a:r>
              <a:rPr lang="en-US" sz="4400" dirty="0" smtClean="0"/>
              <a:t>c) OSU COM CN</a:t>
            </a:r>
            <a:r>
              <a:rPr lang="en-US" sz="4400" dirty="0"/>
              <a:t/>
            </a:r>
            <a:br>
              <a:rPr lang="en-US" sz="4400" dirty="0"/>
            </a:br>
            <a:r>
              <a:rPr lang="en-US" dirty="0"/>
              <a:t/>
            </a:r>
            <a:br>
              <a:rPr lang="en-US" dirty="0"/>
            </a:br>
            <a:r>
              <a:rPr lang="en-US" dirty="0" smtClean="0"/>
              <a:t/>
            </a:r>
            <a:br>
              <a:rPr lang="en-US" dirty="0" smtClean="0"/>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657543"/>
            <a:ext cx="5943600" cy="929640"/>
          </a:xfrm>
          <a:prstGeom prst="rect">
            <a:avLst/>
          </a:prstGeom>
        </p:spPr>
      </p:pic>
    </p:spTree>
    <p:extLst>
      <p:ext uri="{BB962C8B-B14F-4D97-AF65-F5344CB8AC3E}">
        <p14:creationId xmlns:p14="http://schemas.microsoft.com/office/powerpoint/2010/main" val="2922992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2228"/>
            <a:ext cx="9144000" cy="2387600"/>
          </a:xfrm>
        </p:spPr>
        <p:txBody>
          <a:bodyPr>
            <a:noAutofit/>
          </a:bodyPr>
          <a:lstStyle/>
          <a:p>
            <a:r>
              <a:rPr lang="en-US" sz="3200" dirty="0"/>
              <a:t>Element 4.2</a:t>
            </a:r>
            <a:r>
              <a:rPr lang="en-US" sz="3200" dirty="0" smtClean="0"/>
              <a:t>: Security and Public Safety:</a:t>
            </a:r>
            <a:br>
              <a:rPr lang="en-US" sz="3200" dirty="0" smtClean="0"/>
            </a:br>
            <a:r>
              <a:rPr lang="en-US" sz="3200" dirty="0"/>
              <a:t/>
            </a:r>
            <a:br>
              <a:rPr lang="en-US" sz="3200" dirty="0"/>
            </a:br>
            <a:r>
              <a:rPr lang="en-US" sz="3200" dirty="0" smtClean="0"/>
              <a:t>A </a:t>
            </a:r>
            <a:r>
              <a:rPr lang="en-US" sz="3200" dirty="0"/>
              <a:t>COM must ensure that adequate security systems are in place and publish and follow policies and procedures for security; faculty, staff and student safety and emergency and disaster preparedness at all COM operates teaching and training locations.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657543"/>
            <a:ext cx="5943600" cy="929640"/>
          </a:xfrm>
          <a:prstGeom prst="rect">
            <a:avLst/>
          </a:prstGeom>
        </p:spPr>
      </p:pic>
    </p:spTree>
    <p:extLst>
      <p:ext uri="{BB962C8B-B14F-4D97-AF65-F5344CB8AC3E}">
        <p14:creationId xmlns:p14="http://schemas.microsoft.com/office/powerpoint/2010/main" val="29497338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52228"/>
            <a:ext cx="9144000" cy="2387600"/>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Accreditation Standard</a:t>
            </a:r>
            <a:br>
              <a:rPr lang="en-US" dirty="0" smtClean="0"/>
            </a:br>
            <a:r>
              <a:rPr lang="en-US" dirty="0" smtClean="0"/>
              <a:t>4.3 Information Technology</a:t>
            </a:r>
            <a:br>
              <a:rPr lang="en-US" dirty="0" smtClean="0"/>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657543"/>
            <a:ext cx="5943600" cy="929640"/>
          </a:xfrm>
          <a:prstGeom prst="rect">
            <a:avLst/>
          </a:prstGeom>
        </p:spPr>
      </p:pic>
    </p:spTree>
    <p:extLst>
      <p:ext uri="{BB962C8B-B14F-4D97-AF65-F5344CB8AC3E}">
        <p14:creationId xmlns:p14="http://schemas.microsoft.com/office/powerpoint/2010/main" val="331711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4.3 Information Technology</a:t>
            </a:r>
            <a:endParaRPr lang="en-US" dirty="0"/>
          </a:p>
        </p:txBody>
      </p:sp>
      <p:sp>
        <p:nvSpPr>
          <p:cNvPr id="3" name="Content Placeholder 2"/>
          <p:cNvSpPr>
            <a:spLocks noGrp="1"/>
          </p:cNvSpPr>
          <p:nvPr>
            <p:ph idx="1"/>
          </p:nvPr>
        </p:nvSpPr>
        <p:spPr/>
        <p:txBody>
          <a:bodyPr>
            <a:normAutofit/>
          </a:bodyPr>
          <a:lstStyle/>
          <a:p>
            <a:r>
              <a:rPr lang="en-US" dirty="0" smtClean="0"/>
              <a:t>4.3. A COM must ensure access to Information Technology to support its mission.</a:t>
            </a:r>
          </a:p>
          <a:p>
            <a:pPr lvl="1"/>
            <a:r>
              <a:rPr lang="en-US" dirty="0" smtClean="0"/>
              <a:t>CHS Information Technology </a:t>
            </a:r>
            <a:endParaRPr lang="en-US" dirty="0"/>
          </a:p>
          <a:p>
            <a:pPr lvl="2"/>
            <a:r>
              <a:rPr lang="en-US" dirty="0" smtClean="0"/>
              <a:t>24 IT/HIT Professionals </a:t>
            </a:r>
          </a:p>
          <a:p>
            <a:pPr lvl="2"/>
            <a:r>
              <a:rPr lang="en-US" dirty="0" smtClean="0"/>
              <a:t>CHS I.T. supports a large network comprised of latest hardware and software technology</a:t>
            </a:r>
          </a:p>
          <a:p>
            <a:pPr lvl="3"/>
            <a:r>
              <a:rPr lang="en-US" dirty="0" smtClean="0"/>
              <a:t>Locations supported: 12</a:t>
            </a:r>
          </a:p>
          <a:p>
            <a:pPr lvl="3"/>
            <a:r>
              <a:rPr lang="en-US" dirty="0" smtClean="0"/>
              <a:t>1000 +end point devices (workstations and laptops)</a:t>
            </a:r>
          </a:p>
          <a:p>
            <a:pPr lvl="3"/>
            <a:r>
              <a:rPr lang="en-US" dirty="0" smtClean="0"/>
              <a:t>150+ Servers</a:t>
            </a:r>
          </a:p>
          <a:p>
            <a:pPr lvl="3"/>
            <a:r>
              <a:rPr lang="en-US" dirty="0" smtClean="0"/>
              <a:t>150 + Wireless access points</a:t>
            </a:r>
          </a:p>
          <a:p>
            <a:pPr lvl="3"/>
            <a:r>
              <a:rPr lang="en-US" dirty="0" smtClean="0"/>
              <a:t>300+ Printers</a:t>
            </a:r>
          </a:p>
          <a:p>
            <a:pPr lvl="3"/>
            <a:r>
              <a:rPr lang="en-US" dirty="0" smtClean="0"/>
              <a:t>300 Testing mobile devices</a:t>
            </a:r>
          </a:p>
          <a:p>
            <a:pPr lvl="3"/>
            <a:r>
              <a:rPr lang="en-US" dirty="0" smtClean="0"/>
              <a:t>1400 +Users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0"/>
            <a:ext cx="5943600" cy="929640"/>
          </a:xfrm>
          <a:prstGeom prst="rect">
            <a:avLst/>
          </a:prstGeom>
        </p:spPr>
      </p:pic>
    </p:spTree>
    <p:extLst>
      <p:ext uri="{BB962C8B-B14F-4D97-AF65-F5344CB8AC3E}">
        <p14:creationId xmlns:p14="http://schemas.microsoft.com/office/powerpoint/2010/main" val="25632153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
            </a:r>
            <a:br>
              <a:rPr lang="en-US" dirty="0" smtClean="0"/>
            </a:br>
            <a:r>
              <a:rPr lang="en-US" dirty="0" smtClean="0"/>
              <a:t>4.3 Information Technology</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endParaRPr lang="en-US" dirty="0"/>
          </a:p>
          <a:p>
            <a:r>
              <a:rPr lang="en-US" dirty="0" smtClean="0"/>
              <a:t>CHS Helpdesk</a:t>
            </a:r>
          </a:p>
          <a:p>
            <a:pPr lvl="1"/>
            <a:r>
              <a:rPr lang="en-US" dirty="0" smtClean="0"/>
              <a:t>Requests or incidents can be submitted to our CHS Helpdesk via telephone (918-561-1800), by email at </a:t>
            </a:r>
            <a:r>
              <a:rPr lang="en-US" dirty="0" smtClean="0">
                <a:hlinkClick r:id="rId2"/>
              </a:rPr>
              <a:t>chs.helpdesk@okstate.edu</a:t>
            </a:r>
            <a:r>
              <a:rPr lang="en-US" dirty="0" smtClean="0"/>
              <a:t> or in person at the CHS Helpdesk office located inside the CHS Library. </a:t>
            </a:r>
          </a:p>
          <a:p>
            <a:pPr lvl="1"/>
            <a:r>
              <a:rPr lang="en-US" dirty="0" smtClean="0"/>
              <a:t>Service catalog</a:t>
            </a:r>
          </a:p>
          <a:p>
            <a:pPr lvl="2"/>
            <a:r>
              <a:rPr lang="en-US" dirty="0"/>
              <a:t>Network access and </a:t>
            </a:r>
            <a:r>
              <a:rPr lang="en-US" dirty="0" smtClean="0"/>
              <a:t>support</a:t>
            </a:r>
          </a:p>
          <a:p>
            <a:pPr lvl="2"/>
            <a:r>
              <a:rPr lang="en-US" dirty="0" smtClean="0"/>
              <a:t>Desktop Support and Classroom Technology Support</a:t>
            </a:r>
          </a:p>
          <a:p>
            <a:pPr lvl="2"/>
            <a:r>
              <a:rPr lang="en-US" dirty="0" smtClean="0"/>
              <a:t>Storage – Network Shared files</a:t>
            </a:r>
          </a:p>
          <a:p>
            <a:pPr lvl="2"/>
            <a:r>
              <a:rPr lang="en-US" dirty="0" smtClean="0"/>
              <a:t>Data backups</a:t>
            </a:r>
          </a:p>
          <a:p>
            <a:pPr lvl="2"/>
            <a:r>
              <a:rPr lang="en-US" dirty="0" smtClean="0"/>
              <a:t>Application selection, implementation and support</a:t>
            </a:r>
          </a:p>
          <a:p>
            <a:pPr lvl="3"/>
            <a:r>
              <a:rPr lang="en-US" dirty="0" smtClean="0"/>
              <a:t>Data analytics</a:t>
            </a:r>
          </a:p>
          <a:p>
            <a:pPr lvl="2"/>
            <a:r>
              <a:rPr lang="en-US" dirty="0" smtClean="0"/>
              <a:t>Email Services</a:t>
            </a:r>
          </a:p>
          <a:p>
            <a:pPr lvl="2"/>
            <a:r>
              <a:rPr lang="en-US" dirty="0" smtClean="0"/>
              <a:t>System updates, network monitoring and security</a:t>
            </a:r>
          </a:p>
          <a:p>
            <a:pPr marL="457200" lvl="1" indent="0">
              <a:buNone/>
            </a:pPr>
            <a:endParaRPr lang="en-US" dirty="0" smtClean="0"/>
          </a:p>
          <a:p>
            <a:pPr marL="457200" lvl="1" indent="0">
              <a:buNone/>
            </a:pPr>
            <a:endParaRPr lang="en-US"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11471116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1255462"/>
            <a:ext cx="10515600" cy="1325563"/>
          </a:xfrm>
        </p:spPr>
        <p:txBody>
          <a:bodyPr>
            <a:normAutofit fontScale="90000"/>
          </a:bodyPr>
          <a:lstStyle/>
          <a:p>
            <a:r>
              <a:rPr lang="en-US" dirty="0" smtClean="0"/>
              <a:t/>
            </a:r>
            <a:br>
              <a:rPr lang="en-US" dirty="0" smtClean="0"/>
            </a:br>
            <a:r>
              <a:rPr lang="en-US" dirty="0" smtClean="0"/>
              <a:t>4.4 Learning Resources</a:t>
            </a:r>
            <a:br>
              <a:rPr lang="en-US" dirty="0" smtClean="0"/>
            </a:b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A COM must ensure access to learning resources to support its mission.</a:t>
            </a:r>
            <a:endParaRPr lang="en-US" dirty="0"/>
          </a:p>
          <a:p>
            <a:pPr lvl="1"/>
            <a:r>
              <a:rPr lang="en-US" dirty="0" smtClean="0"/>
              <a:t>Available infrastructure in classrooms </a:t>
            </a:r>
          </a:p>
          <a:p>
            <a:pPr lvl="2"/>
            <a:r>
              <a:rPr lang="en-US" dirty="0" smtClean="0"/>
              <a:t>Multiple screens</a:t>
            </a:r>
          </a:p>
          <a:p>
            <a:pPr lvl="2"/>
            <a:r>
              <a:rPr lang="en-US" dirty="0"/>
              <a:t>Multiple inputs , instructors can share from multiple </a:t>
            </a:r>
            <a:r>
              <a:rPr lang="en-US" dirty="0" smtClean="0"/>
              <a:t>devices</a:t>
            </a:r>
            <a:endParaRPr lang="en-US" dirty="0"/>
          </a:p>
          <a:p>
            <a:pPr lvl="2"/>
            <a:r>
              <a:rPr lang="en-US" dirty="0" smtClean="0"/>
              <a:t>Air Media Share </a:t>
            </a:r>
            <a:r>
              <a:rPr lang="en-US" dirty="0"/>
              <a:t>the screens</a:t>
            </a:r>
          </a:p>
          <a:p>
            <a:pPr lvl="2"/>
            <a:r>
              <a:rPr lang="en-US" dirty="0" smtClean="0"/>
              <a:t>Wifi</a:t>
            </a:r>
            <a:endParaRPr lang="en-US" dirty="0"/>
          </a:p>
          <a:p>
            <a:pPr lvl="2"/>
            <a:r>
              <a:rPr lang="en-US" dirty="0" smtClean="0"/>
              <a:t>Recording session software, video conference software</a:t>
            </a:r>
            <a:endParaRPr lang="en-US" dirty="0"/>
          </a:p>
          <a:p>
            <a:pPr lvl="2"/>
            <a:r>
              <a:rPr lang="en-US" dirty="0" smtClean="0"/>
              <a:t>Mics on desks</a:t>
            </a:r>
          </a:p>
          <a:p>
            <a:pPr lvl="2"/>
            <a:r>
              <a:rPr lang="en-US" dirty="0" smtClean="0"/>
              <a:t>File Share</a:t>
            </a:r>
          </a:p>
          <a:p>
            <a:pPr lvl="2"/>
            <a:r>
              <a:rPr lang="en-US" dirty="0" smtClean="0"/>
              <a:t>VR Software in reboot center</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35986082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4.4 Learning Resources</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a:p>
            <a:r>
              <a:rPr lang="en-US" dirty="0" smtClean="0"/>
              <a:t>CHS Data center</a:t>
            </a:r>
          </a:p>
          <a:p>
            <a:r>
              <a:rPr lang="en-US" dirty="0" smtClean="0"/>
              <a:t>Network redundancy and DR</a:t>
            </a:r>
          </a:p>
          <a:p>
            <a:r>
              <a:rPr lang="en-US" dirty="0" smtClean="0"/>
              <a:t>Enhancement of Network security and redesign</a:t>
            </a:r>
          </a:p>
          <a:p>
            <a:r>
              <a:rPr lang="en-US" dirty="0" smtClean="0"/>
              <a:t>VOIP </a:t>
            </a:r>
            <a:endParaRPr lang="en-US" dirty="0"/>
          </a:p>
          <a:p>
            <a:r>
              <a:rPr lang="en-US" dirty="0" smtClean="0"/>
              <a:t>Tahlequah campus </a:t>
            </a:r>
          </a:p>
          <a:p>
            <a:pPr marL="0" indent="0">
              <a:buNone/>
            </a:pPr>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1398242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
        <p:nvSpPr>
          <p:cNvPr id="5" name="Title 1"/>
          <p:cNvSpPr txBox="1">
            <a:spLocks/>
          </p:cNvSpPr>
          <p:nvPr/>
        </p:nvSpPr>
        <p:spPr>
          <a:xfrm>
            <a:off x="3000375" y="2901950"/>
            <a:ext cx="7772400" cy="1470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Accreditation Standard 5:</a:t>
            </a:r>
            <a:br>
              <a:rPr lang="en-US" dirty="0" smtClean="0"/>
            </a:br>
            <a:r>
              <a:rPr lang="en-US" dirty="0" smtClean="0"/>
              <a:t>The Learning Environment</a:t>
            </a:r>
            <a:endParaRPr lang="en-US" dirty="0"/>
          </a:p>
        </p:txBody>
      </p:sp>
    </p:spTree>
    <p:extLst>
      <p:ext uri="{BB962C8B-B14F-4D97-AF65-F5344CB8AC3E}">
        <p14:creationId xmlns:p14="http://schemas.microsoft.com/office/powerpoint/2010/main" val="2620698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a:t>To provide an overview of the physical facilities available to students, faculty and </a:t>
            </a:r>
            <a:r>
              <a:rPr lang="en-US" dirty="0" smtClean="0"/>
              <a:t>staff</a:t>
            </a:r>
          </a:p>
          <a:p>
            <a:pPr marL="0" lvl="0" indent="0">
              <a:buNone/>
            </a:pPr>
            <a:endParaRPr lang="en-US" dirty="0"/>
          </a:p>
          <a:p>
            <a:pPr lvl="0"/>
            <a:r>
              <a:rPr lang="en-US" dirty="0"/>
              <a:t>To become familiar with the technology resources available at OSU </a:t>
            </a:r>
            <a:r>
              <a:rPr lang="en-US" dirty="0" smtClean="0"/>
              <a:t>CHS</a:t>
            </a:r>
          </a:p>
          <a:p>
            <a:pPr marL="0" lvl="0" indent="0">
              <a:buNone/>
            </a:pPr>
            <a:endParaRPr lang="en-US" dirty="0"/>
          </a:p>
          <a:p>
            <a:pPr lvl="0"/>
            <a:r>
              <a:rPr lang="en-US" dirty="0"/>
              <a:t>To understand the interface between the facilities, technology and educational programs delivered to the osteopathic medical students</a:t>
            </a:r>
            <a:r>
              <a:rPr lang="en-US" dirty="0" smtClean="0"/>
              <a:t>.</a:t>
            </a:r>
          </a:p>
          <a:p>
            <a:pPr marL="0" lvl="0" indent="0">
              <a:buNone/>
            </a:pPr>
            <a:endParaRPr lang="en-US" dirty="0"/>
          </a:p>
          <a:p>
            <a:pPr lvl="0"/>
            <a:r>
              <a:rPr lang="en-US" dirty="0"/>
              <a:t>To understand the relevance of professionalism, diversity and wellness with respect to the learning environment. </a:t>
            </a:r>
          </a:p>
        </p:txBody>
      </p:sp>
    </p:spTree>
    <p:extLst>
      <p:ext uri="{BB962C8B-B14F-4D97-AF65-F5344CB8AC3E}">
        <p14:creationId xmlns:p14="http://schemas.microsoft.com/office/powerpoint/2010/main" val="4220088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sz="4000" dirty="0" smtClean="0"/>
              <a:t>The Learning Environment</a:t>
            </a:r>
            <a:endParaRPr lang="en-US" sz="4000" dirty="0"/>
          </a:p>
        </p:txBody>
      </p:sp>
      <p:sp>
        <p:nvSpPr>
          <p:cNvPr id="3" name="Content Placeholder 2"/>
          <p:cNvSpPr>
            <a:spLocks noGrp="1"/>
          </p:cNvSpPr>
          <p:nvPr>
            <p:ph idx="1"/>
          </p:nvPr>
        </p:nvSpPr>
        <p:spPr/>
        <p:txBody>
          <a:bodyPr/>
          <a:lstStyle/>
          <a:p>
            <a:r>
              <a:rPr lang="en-US" dirty="0" smtClean="0"/>
              <a:t>“A COM must ensure that its educational program occurs in professional, respectful, non-discriminatory, and intellectually stimulating academic and clinical environments. The school also promotes student’s attainment of osteopathic core competencies required for future osteopathic physicians.”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3838319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sz="4000" dirty="0" smtClean="0"/>
              <a:t>5.1 Professionalism (CORE)</a:t>
            </a:r>
            <a:endParaRPr lang="en-US" sz="4000" dirty="0"/>
          </a:p>
        </p:txBody>
      </p:sp>
      <p:sp>
        <p:nvSpPr>
          <p:cNvPr id="3" name="Content Placeholder 2"/>
          <p:cNvSpPr>
            <a:spLocks noGrp="1"/>
          </p:cNvSpPr>
          <p:nvPr>
            <p:ph idx="1"/>
          </p:nvPr>
        </p:nvSpPr>
        <p:spPr/>
        <p:txBody>
          <a:bodyPr>
            <a:normAutofit/>
          </a:bodyPr>
          <a:lstStyle/>
          <a:p>
            <a:r>
              <a:rPr lang="en-US" dirty="0" smtClean="0"/>
              <a:t>“A </a:t>
            </a:r>
            <a:r>
              <a:rPr lang="en-US" dirty="0" smtClean="0"/>
              <a:t>COM must ensure that the learning environment of its osteopathic medical education program is conducive to the on-going development of professional behaviors in its osteopathic medical students, faculty, and staff at all locations and is one in which all individuals are treated with </a:t>
            </a:r>
            <a:r>
              <a:rPr lang="en-US" dirty="0" smtClean="0"/>
              <a:t>respect. This </a:t>
            </a:r>
            <a:r>
              <a:rPr lang="en-US" dirty="0" smtClean="0"/>
              <a:t>should also include aspects of patient safety, cultural competence and </a:t>
            </a:r>
            <a:r>
              <a:rPr lang="en-US" dirty="0" smtClean="0"/>
              <a:t>interprofessional</a:t>
            </a:r>
            <a:r>
              <a:rPr lang="en-US" dirty="0" smtClean="0"/>
              <a:t> collaborative practice</a:t>
            </a:r>
            <a:r>
              <a:rPr lang="en-US" dirty="0" smtClean="0"/>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325618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
            </a:r>
            <a:br>
              <a:rPr lang="en-US" sz="4000" dirty="0" smtClean="0"/>
            </a:br>
            <a:r>
              <a:rPr lang="en-US" sz="4000" dirty="0" smtClean="0"/>
              <a:t>5.1 </a:t>
            </a:r>
            <a:r>
              <a:rPr lang="en-US" sz="4000" dirty="0"/>
              <a:t>Professionalism</a:t>
            </a:r>
          </a:p>
        </p:txBody>
      </p:sp>
      <p:sp>
        <p:nvSpPr>
          <p:cNvPr id="3" name="Content Placeholder 2"/>
          <p:cNvSpPr>
            <a:spLocks noGrp="1"/>
          </p:cNvSpPr>
          <p:nvPr>
            <p:ph idx="1"/>
          </p:nvPr>
        </p:nvSpPr>
        <p:spPr/>
        <p:txBody>
          <a:bodyPr>
            <a:normAutofit/>
          </a:bodyPr>
          <a:lstStyle/>
          <a:p>
            <a:r>
              <a:rPr lang="en-US" dirty="0" smtClean="0">
                <a:hlinkClick r:id="rId2"/>
              </a:rPr>
              <a:t>https://osteopathic.org/about/leadership/aoa-governance-documents/code-of-ethics</a:t>
            </a:r>
            <a:r>
              <a:rPr lang="en-US" dirty="0" smtClean="0">
                <a:hlinkClick r:id="rId2"/>
              </a:rPr>
              <a:t>/</a:t>
            </a:r>
            <a:endParaRPr lang="en-US" dirty="0" smtClean="0"/>
          </a:p>
          <a:p>
            <a:pPr marL="0" indent="0">
              <a:buNone/>
            </a:pPr>
            <a:endParaRPr lang="en-US" dirty="0" smtClean="0"/>
          </a:p>
          <a:p>
            <a:pPr lvl="1"/>
            <a:r>
              <a:rPr lang="en-US" dirty="0" smtClean="0"/>
              <a:t>Voted on annually at the general faculty </a:t>
            </a:r>
            <a:r>
              <a:rPr lang="en-US" dirty="0" smtClean="0"/>
              <a:t>meeting</a:t>
            </a:r>
          </a:p>
          <a:p>
            <a:pPr marL="457200" lvl="1" indent="0">
              <a:buNone/>
            </a:pPr>
            <a:endParaRPr lang="en-US" dirty="0"/>
          </a:p>
          <a:p>
            <a:pPr marL="457200" lvl="1" indent="0">
              <a:buNone/>
            </a:pPr>
            <a:endParaRPr lang="en-US" dirty="0" smtClean="0"/>
          </a:p>
          <a:p>
            <a:r>
              <a:rPr lang="en-US" dirty="0">
                <a:hlinkClick r:id="rId3"/>
              </a:rPr>
              <a:t>https://</a:t>
            </a:r>
            <a:r>
              <a:rPr lang="en-US" dirty="0" smtClean="0">
                <a:hlinkClick r:id="rId3"/>
              </a:rPr>
              <a:t>health.okstate.edu/hr/professional-development.html</a:t>
            </a:r>
            <a:endParaRPr lang="en-US" dirty="0" smtClean="0"/>
          </a:p>
          <a:p>
            <a:pPr marL="0" indent="0">
              <a:buNone/>
            </a:pPr>
            <a:endParaRPr lang="en-US" dirty="0" smtClean="0"/>
          </a:p>
          <a:p>
            <a:pPr lvl="1"/>
            <a:r>
              <a:rPr lang="en-US" dirty="0" smtClean="0"/>
              <a:t>Professional development for faculty and staff</a:t>
            </a:r>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31321514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a:t>5.1 Professionalism</a:t>
            </a:r>
          </a:p>
        </p:txBody>
      </p:sp>
      <p:sp>
        <p:nvSpPr>
          <p:cNvPr id="3" name="Content Placeholder 2"/>
          <p:cNvSpPr>
            <a:spLocks noGrp="1"/>
          </p:cNvSpPr>
          <p:nvPr>
            <p:ph idx="1"/>
          </p:nvPr>
        </p:nvSpPr>
        <p:spPr/>
        <p:txBody>
          <a:bodyPr/>
          <a:lstStyle/>
          <a:p>
            <a:r>
              <a:rPr lang="en-US" dirty="0"/>
              <a:t>Students recite the osteopathic oath at their white coat ceremonies and at </a:t>
            </a:r>
            <a:r>
              <a:rPr lang="en-US" dirty="0" smtClean="0"/>
              <a:t>graduation</a:t>
            </a:r>
          </a:p>
          <a:p>
            <a:pPr marL="0" indent="0">
              <a:buNone/>
            </a:pPr>
            <a:endParaRPr lang="en-US" dirty="0"/>
          </a:p>
          <a:p>
            <a:r>
              <a:rPr lang="en-US" dirty="0"/>
              <a:t>Issuance of Non cognitive grade for unprofessional </a:t>
            </a:r>
            <a:r>
              <a:rPr lang="en-US" dirty="0" smtClean="0"/>
              <a:t>behaviors</a:t>
            </a:r>
          </a:p>
          <a:p>
            <a:pPr marL="0" indent="0">
              <a:buNone/>
            </a:pPr>
            <a:endParaRPr lang="en-US" dirty="0"/>
          </a:p>
          <a:p>
            <a:r>
              <a:rPr lang="en-US" dirty="0"/>
              <a:t>Academic standards determines next steps or recommendations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3644468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sz="4000" dirty="0" smtClean="0"/>
              <a:t>Osteopathic Oath</a:t>
            </a:r>
            <a:endParaRPr lang="en-US" sz="4000" dirty="0"/>
          </a:p>
        </p:txBody>
      </p:sp>
      <p:sp>
        <p:nvSpPr>
          <p:cNvPr id="3" name="Content Placeholder 2"/>
          <p:cNvSpPr>
            <a:spLocks noGrp="1"/>
          </p:cNvSpPr>
          <p:nvPr>
            <p:ph idx="1"/>
          </p:nvPr>
        </p:nvSpPr>
        <p:spPr/>
        <p:txBody>
          <a:bodyPr>
            <a:normAutofit fontScale="70000" lnSpcReduction="20000"/>
          </a:bodyPr>
          <a:lstStyle/>
          <a:p>
            <a:r>
              <a:rPr lang="en-US" dirty="0"/>
              <a:t>I do hereby affirm my loyalty to the profession I am about to enter. I will be mindful always of my great responsibility to preserve the health and the life of my patients, to retain their confidence and respect both as a physician and a friend who will guard their secrets with scrupulous honor and fidelity, to perform faithfully my professional duties, to employ only those recognized methods of treatment consistent with good judgment and with my skill and ability, keeping in mind always nature’s laws and the body’s inherent capacity for recovery.</a:t>
            </a:r>
          </a:p>
          <a:p>
            <a:r>
              <a:rPr lang="en-US" dirty="0"/>
              <a:t>I will be ever vigilant in aiding in the general welfare of the community, sustaining its laws and institutions, not engaging in those practices which will in any way bring shame or discredit upon myself or my profession. I will give no drugs for deadly purposes to any person, though it be asked of me.</a:t>
            </a:r>
          </a:p>
          <a:p>
            <a:r>
              <a:rPr lang="en-US" dirty="0"/>
              <a:t>I will endeavor to work in accord with my colleagues in a spirit of progressive cooperation and never by word or by act cast imputations upon them or their rightful practices.</a:t>
            </a:r>
          </a:p>
          <a:p>
            <a:r>
              <a:rPr lang="en-US" dirty="0"/>
              <a:t>I will look with respect and esteem upon all those who have taught me my art. To my college I will be loyal and strive always for its best interests and for the interests of the students who will come after me. I will be ever alert to further the application of basic biologic truths to the healing arts and to develop the principles of </a:t>
            </a:r>
            <a:r>
              <a:rPr lang="en-US" dirty="0" smtClean="0"/>
              <a:t>osteopathy.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2088298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sz="4000" dirty="0" smtClean="0"/>
              <a:t>5.1 </a:t>
            </a:r>
            <a:r>
              <a:rPr lang="en-US" sz="4000" dirty="0" smtClean="0"/>
              <a:t>Professionalism</a:t>
            </a:r>
            <a:endParaRPr lang="en-US" sz="4000" dirty="0"/>
          </a:p>
        </p:txBody>
      </p:sp>
      <p:sp>
        <p:nvSpPr>
          <p:cNvPr id="3" name="Content Placeholder 2"/>
          <p:cNvSpPr>
            <a:spLocks noGrp="1"/>
          </p:cNvSpPr>
          <p:nvPr>
            <p:ph idx="1"/>
          </p:nvPr>
        </p:nvSpPr>
        <p:spPr/>
        <p:txBody>
          <a:bodyPr>
            <a:normAutofit fontScale="92500" lnSpcReduction="10000"/>
          </a:bodyPr>
          <a:lstStyle/>
          <a:p>
            <a:r>
              <a:rPr lang="en-US" dirty="0" smtClean="0"/>
              <a:t>Crucial Conversations</a:t>
            </a:r>
          </a:p>
          <a:p>
            <a:pPr lvl="1"/>
            <a:r>
              <a:rPr lang="en-US" dirty="0" smtClean="0"/>
              <a:t>Communication and Conflict management</a:t>
            </a:r>
          </a:p>
          <a:p>
            <a:pPr lvl="1"/>
            <a:r>
              <a:rPr lang="en-US" dirty="0" smtClean="0">
                <a:hlinkClick r:id="rId2"/>
              </a:rPr>
              <a:t>https://www.youtube.com/watch?v=UX-ArZJJJ1U</a:t>
            </a:r>
            <a:endParaRPr lang="en-US" dirty="0" smtClean="0"/>
          </a:p>
          <a:p>
            <a:r>
              <a:rPr lang="en-US" dirty="0" smtClean="0"/>
              <a:t>Service Learning and Community Engagement</a:t>
            </a:r>
          </a:p>
          <a:p>
            <a:pPr lvl="1"/>
            <a:r>
              <a:rPr lang="en-US" dirty="0" smtClean="0">
                <a:hlinkClick r:id="rId3"/>
              </a:rPr>
              <a:t>https://health.okstate.edu/service-learning/index.html</a:t>
            </a:r>
            <a:endParaRPr lang="en-US" dirty="0" smtClean="0"/>
          </a:p>
          <a:p>
            <a:r>
              <a:rPr lang="en-US" dirty="0" smtClean="0"/>
              <a:t>Clinical Care Foundations</a:t>
            </a:r>
          </a:p>
          <a:p>
            <a:pPr lvl="1"/>
            <a:r>
              <a:rPr lang="en-US" dirty="0" smtClean="0"/>
              <a:t>Simulations </a:t>
            </a:r>
            <a:endParaRPr lang="en-US" dirty="0"/>
          </a:p>
          <a:p>
            <a:pPr lvl="1"/>
            <a:r>
              <a:rPr lang="en-US" dirty="0"/>
              <a:t>S</a:t>
            </a:r>
            <a:r>
              <a:rPr lang="en-US" dirty="0" smtClean="0"/>
              <a:t>mall groups centered on </a:t>
            </a:r>
            <a:r>
              <a:rPr lang="en-US" dirty="0" smtClean="0"/>
              <a:t>professionalism and </a:t>
            </a:r>
            <a:r>
              <a:rPr lang="en-US" dirty="0" smtClean="0"/>
              <a:t>interprofessional</a:t>
            </a:r>
            <a:r>
              <a:rPr lang="en-US" dirty="0" smtClean="0"/>
              <a:t> teams</a:t>
            </a:r>
            <a:endParaRPr lang="en-US" dirty="0" smtClean="0"/>
          </a:p>
          <a:p>
            <a:r>
              <a:rPr lang="en-US" dirty="0" smtClean="0"/>
              <a:t>Required Clerkships</a:t>
            </a:r>
          </a:p>
          <a:p>
            <a:r>
              <a:rPr lang="en-US" dirty="0" smtClean="0"/>
              <a:t>CSMHP – </a:t>
            </a:r>
            <a:r>
              <a:rPr lang="en-US" dirty="0" smtClean="0"/>
              <a:t>"</a:t>
            </a:r>
            <a:r>
              <a:rPr lang="en-US" dirty="0" smtClean="0"/>
              <a:t>Center </a:t>
            </a:r>
            <a:r>
              <a:rPr lang="en-US" dirty="0"/>
              <a:t>for Sports Medicine and Human </a:t>
            </a:r>
            <a:r>
              <a:rPr lang="en-US" dirty="0" smtClean="0"/>
              <a:t>Performance”</a:t>
            </a:r>
            <a:r>
              <a:rPr lang="en-US" dirty="0"/>
              <a:t> </a:t>
            </a:r>
            <a:r>
              <a:rPr lang="en-US" dirty="0" smtClean="0"/>
              <a:t>promotes </a:t>
            </a:r>
            <a:r>
              <a:rPr lang="en-US" dirty="0" smtClean="0"/>
              <a:t>Interprofessional</a:t>
            </a:r>
            <a:r>
              <a:rPr lang="en-US" dirty="0" smtClean="0"/>
              <a:t> collaborative practices</a:t>
            </a:r>
          </a:p>
          <a:p>
            <a:endParaRPr lang="en-US" dirty="0" smtClean="0"/>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31810964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sz="4000" dirty="0" smtClean="0"/>
              <a:t>5.2 Diversity</a:t>
            </a:r>
            <a:endParaRPr lang="en-US" sz="4000" dirty="0"/>
          </a:p>
        </p:txBody>
      </p:sp>
      <p:sp>
        <p:nvSpPr>
          <p:cNvPr id="3" name="Content Placeholder 2"/>
          <p:cNvSpPr>
            <a:spLocks noGrp="1"/>
          </p:cNvSpPr>
          <p:nvPr>
            <p:ph idx="1"/>
          </p:nvPr>
        </p:nvSpPr>
        <p:spPr/>
        <p:txBody>
          <a:bodyPr/>
          <a:lstStyle/>
          <a:p>
            <a:r>
              <a:rPr lang="en-US" dirty="0" smtClean="0"/>
              <a:t>“A COM must publish and follow policies to achieve mission appropriate diversity outcomes among its students, faculty, senior administrative staff, and other relevant members of the academic community.”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2670486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
            </a:r>
            <a:br>
              <a:rPr lang="en-US" sz="4000" dirty="0" smtClean="0"/>
            </a:br>
            <a:r>
              <a:rPr lang="en-US" sz="4000" dirty="0" smtClean="0"/>
              <a:t>5.2 </a:t>
            </a:r>
            <a:r>
              <a:rPr lang="en-US" sz="4000" dirty="0"/>
              <a:t>Diversity</a:t>
            </a:r>
            <a:endParaRPr lang="en-US" sz="4000" dirty="0"/>
          </a:p>
        </p:txBody>
      </p:sp>
      <p:sp>
        <p:nvSpPr>
          <p:cNvPr id="3" name="Content Placeholder 2"/>
          <p:cNvSpPr>
            <a:spLocks noGrp="1"/>
          </p:cNvSpPr>
          <p:nvPr>
            <p:ph idx="1"/>
          </p:nvPr>
        </p:nvSpPr>
        <p:spPr/>
        <p:txBody>
          <a:bodyPr>
            <a:normAutofit/>
          </a:bodyPr>
          <a:lstStyle/>
          <a:p>
            <a:r>
              <a:rPr lang="en-US" dirty="0" smtClean="0"/>
              <a:t>Oklahoma State University is a land-grant institution committed to excellence in diversity and inclusion.</a:t>
            </a:r>
          </a:p>
          <a:p>
            <a:r>
              <a:rPr lang="en-US" dirty="0" smtClean="0"/>
              <a:t> We strive to maintain a welcoming and inclusive environment that appreciates and values all members of the University community. </a:t>
            </a:r>
          </a:p>
          <a:p>
            <a:r>
              <a:rPr lang="en-US" dirty="0" smtClean="0"/>
              <a:t>We define diversity as engagement in meaningful actions, behaviors, and conversations that reflect a commitment to recognizing, understanding, and respecting the differences among students, faculty, staff, and visitors throughout the OSU system.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820743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sz="4000" dirty="0" smtClean="0"/>
              <a:t>5.2 </a:t>
            </a:r>
            <a:r>
              <a:rPr lang="en-US" sz="4000" dirty="0" smtClean="0"/>
              <a:t>Diversity</a:t>
            </a:r>
            <a:endParaRPr lang="en-US" sz="4000" dirty="0"/>
          </a:p>
        </p:txBody>
      </p:sp>
      <p:sp>
        <p:nvSpPr>
          <p:cNvPr id="3" name="Content Placeholder 2"/>
          <p:cNvSpPr>
            <a:spLocks noGrp="1"/>
          </p:cNvSpPr>
          <p:nvPr>
            <p:ph idx="1"/>
          </p:nvPr>
        </p:nvSpPr>
        <p:spPr/>
        <p:txBody>
          <a:bodyPr>
            <a:normAutofit/>
          </a:bodyPr>
          <a:lstStyle/>
          <a:p>
            <a:r>
              <a:rPr lang="en-US" dirty="0" smtClean="0"/>
              <a:t>OSU is dedicated to cultivating and enriching the competitive advantages that diversity and inclusion provides all members of the University community. </a:t>
            </a:r>
          </a:p>
          <a:p>
            <a:r>
              <a:rPr lang="en-US" dirty="0" smtClean="0"/>
              <a:t>We identify diversity as a quality of life issue, as well as an important economic driver for the prosperity and well-being of the state, nation, and world</a:t>
            </a:r>
          </a:p>
          <a:p>
            <a:r>
              <a:rPr lang="en-US" dirty="0" smtClean="0"/>
              <a:t>We do not condone acts, behavior, language, or symbols that represent or reflect intolerance or discrimination.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172990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sz="4000" dirty="0" smtClean="0"/>
              <a:t>Non </a:t>
            </a:r>
            <a:r>
              <a:rPr lang="en-US" sz="4000" dirty="0" smtClean="0"/>
              <a:t>discrimination statement </a:t>
            </a:r>
            <a:endParaRPr lang="en-US" sz="4000" dirty="0"/>
          </a:p>
        </p:txBody>
      </p:sp>
      <p:sp>
        <p:nvSpPr>
          <p:cNvPr id="3" name="Content Placeholder 2"/>
          <p:cNvSpPr>
            <a:spLocks noGrp="1"/>
          </p:cNvSpPr>
          <p:nvPr>
            <p:ph idx="1"/>
          </p:nvPr>
        </p:nvSpPr>
        <p:spPr/>
        <p:txBody>
          <a:bodyPr>
            <a:normAutofit/>
          </a:bodyPr>
          <a:lstStyle/>
          <a:p>
            <a:pPr marL="0" indent="0">
              <a:buNone/>
            </a:pPr>
            <a:r>
              <a:rPr lang="en-US" dirty="0" smtClean="0"/>
              <a:t>The </a:t>
            </a:r>
            <a:r>
              <a:rPr lang="en-US" dirty="0"/>
              <a:t>Oklahoma State University Center for Health Sciences and OSU College of Osteopathic Medicine prohibits discrimination against qualified individuals based on their age, race, ethnicity, color, religion, sex, sexual orientation, genetic information, gender, gender identity or expression, national origin, disability, protected veteran status, or other protected category.</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176008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657543"/>
            <a:ext cx="5943600" cy="929640"/>
          </a:xfrm>
          <a:prstGeom prst="rect">
            <a:avLst/>
          </a:prstGeom>
        </p:spPr>
      </p:pic>
      <p:sp>
        <p:nvSpPr>
          <p:cNvPr id="3" name="Title 2"/>
          <p:cNvSpPr>
            <a:spLocks noGrp="1"/>
          </p:cNvSpPr>
          <p:nvPr>
            <p:ph type="ctrTitle"/>
          </p:nvPr>
        </p:nvSpPr>
        <p:spPr>
          <a:xfrm>
            <a:off x="1443317" y="2861516"/>
            <a:ext cx="9144000" cy="2387600"/>
          </a:xfrm>
        </p:spPr>
        <p:txBody>
          <a:bodyPr>
            <a:noAutofit/>
          </a:bodyPr>
          <a:lstStyle/>
          <a:p>
            <a:r>
              <a:rPr lang="en-US" sz="2400" dirty="0"/>
              <a:t/>
            </a:r>
            <a:br>
              <a:rPr lang="en-US" sz="2400" dirty="0"/>
            </a:br>
            <a:r>
              <a:rPr lang="en-US" sz="2400" dirty="0"/>
              <a:t/>
            </a:r>
            <a:br>
              <a:rPr lang="en-US" sz="2400" dirty="0"/>
            </a:br>
            <a:r>
              <a:rPr lang="en-US" sz="2400" dirty="0"/>
              <a:t/>
            </a:r>
            <a:br>
              <a:rPr lang="en-US" sz="2400" dirty="0"/>
            </a:br>
            <a:r>
              <a:rPr lang="en-US" sz="2400" dirty="0"/>
              <a:t/>
            </a:r>
            <a:br>
              <a:rPr lang="en-US" sz="2400" dirty="0"/>
            </a:br>
            <a:r>
              <a:rPr lang="en-US" sz="2400" dirty="0"/>
              <a:t>Accreditation Standard </a:t>
            </a:r>
            <a:r>
              <a:rPr lang="en-US" sz="2400" dirty="0" smtClean="0"/>
              <a:t>4: Facilities</a:t>
            </a:r>
            <a:br>
              <a:rPr lang="en-US" sz="2400" dirty="0" smtClean="0"/>
            </a:br>
            <a:r>
              <a:rPr lang="en-US" sz="2400" dirty="0"/>
              <a:t/>
            </a:r>
            <a:br>
              <a:rPr lang="en-US" sz="2400" dirty="0"/>
            </a:br>
            <a:r>
              <a:rPr lang="en-US" sz="2400" dirty="0"/>
              <a:t>A COM must have sufficient physical facilities, equipment and resources for clinical, research, and technological functions of the COM. These resources must be readily available and accessible across all COM locations to meet its needs, the needs of the students consistent with the approved class size, and to achieve its mission. </a:t>
            </a:r>
            <a:br>
              <a:rPr lang="en-US" sz="2400" dirty="0"/>
            </a:br>
            <a:endParaRPr lang="en-US" sz="2400" dirty="0"/>
          </a:p>
        </p:txBody>
      </p:sp>
    </p:spTree>
    <p:extLst>
      <p:ext uri="{BB962C8B-B14F-4D97-AF65-F5344CB8AC3E}">
        <p14:creationId xmlns:p14="http://schemas.microsoft.com/office/powerpoint/2010/main" val="18142903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sz="4000" dirty="0" smtClean="0"/>
              <a:t>5.3 </a:t>
            </a:r>
            <a:r>
              <a:rPr lang="en-US" sz="4000" dirty="0"/>
              <a:t>Safety, Health and Wellness</a:t>
            </a:r>
          </a:p>
        </p:txBody>
      </p:sp>
      <p:sp>
        <p:nvSpPr>
          <p:cNvPr id="3" name="Content Placeholder 2"/>
          <p:cNvSpPr>
            <a:spLocks noGrp="1"/>
          </p:cNvSpPr>
          <p:nvPr>
            <p:ph idx="1"/>
          </p:nvPr>
        </p:nvSpPr>
        <p:spPr/>
        <p:txBody>
          <a:bodyPr/>
          <a:lstStyle/>
          <a:p>
            <a:r>
              <a:rPr lang="en-US" dirty="0" smtClean="0"/>
              <a:t>“A COM must publish and follow policies and procedures that effectively mitigate faculty, staff, and student exposure to infectious and environmental hazards, provide education on prevention of such exposures, and address procedures for care treatment after such exposure. A COM must also publish and follow policies related to student, faculty, and staff mental health and wellness and fatigue mitigation.”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21740076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
            </a:r>
            <a:br>
              <a:rPr lang="en-US" sz="4000" dirty="0" smtClean="0"/>
            </a:br>
            <a:r>
              <a:rPr lang="en-US" sz="4000" dirty="0" smtClean="0"/>
              <a:t>5.3 </a:t>
            </a:r>
            <a:r>
              <a:rPr lang="en-US" sz="4000" dirty="0"/>
              <a:t>Safety, Health and Wellness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t="9206" r="18929"/>
          <a:stretch/>
        </p:blipFill>
        <p:spPr>
          <a:xfrm>
            <a:off x="-2905125" y="1690688"/>
            <a:ext cx="11673478" cy="81708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29186415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3350" y="-504826"/>
            <a:ext cx="12969240" cy="8105775"/>
          </a:xfrm>
          <a:prstGeom prst="rect">
            <a:avLst/>
          </a:prstGeom>
        </p:spPr>
      </p:pic>
    </p:spTree>
    <p:extLst>
      <p:ext uri="{BB962C8B-B14F-4D97-AF65-F5344CB8AC3E}">
        <p14:creationId xmlns:p14="http://schemas.microsoft.com/office/powerpoint/2010/main" val="13353338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6675" y="-1466851"/>
            <a:ext cx="14574520" cy="9109075"/>
          </a:xfrm>
          <a:prstGeom prst="rect">
            <a:avLst/>
          </a:prstGeom>
        </p:spPr>
      </p:pic>
    </p:spTree>
    <p:extLst>
      <p:ext uri="{BB962C8B-B14F-4D97-AF65-F5344CB8AC3E}">
        <p14:creationId xmlns:p14="http://schemas.microsoft.com/office/powerpoint/2010/main" val="19526407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sz="4000" dirty="0" smtClean="0"/>
              <a:t>5.3 Health and Wellness</a:t>
            </a:r>
            <a:endParaRPr lang="en-US" sz="4000" dirty="0"/>
          </a:p>
        </p:txBody>
      </p:sp>
      <p:sp>
        <p:nvSpPr>
          <p:cNvPr id="3" name="Content Placeholder 2"/>
          <p:cNvSpPr>
            <a:spLocks noGrp="1"/>
          </p:cNvSpPr>
          <p:nvPr>
            <p:ph idx="1"/>
          </p:nvPr>
        </p:nvSpPr>
        <p:spPr>
          <a:xfrm>
            <a:off x="838200" y="1825625"/>
            <a:ext cx="10515600" cy="4679950"/>
          </a:xfrm>
        </p:spPr>
        <p:txBody>
          <a:bodyPr>
            <a:normAutofit lnSpcReduction="10000"/>
          </a:bodyPr>
          <a:lstStyle/>
          <a:p>
            <a:r>
              <a:rPr lang="en-US" dirty="0" smtClean="0"/>
              <a:t>The </a:t>
            </a:r>
            <a:r>
              <a:rPr lang="en-US" dirty="0"/>
              <a:t>Department of Wellness offers programs and services to help provide a healthy lifestyle environment for student, faculty and staff. Our mission is to enhance the quality of life for our students, staff and faculty through improved physical and mental development that leads to a healthy and rewarding life</a:t>
            </a:r>
            <a:r>
              <a:rPr lang="en-US" dirty="0" smtClean="0"/>
              <a:t>.</a:t>
            </a:r>
          </a:p>
          <a:p>
            <a:r>
              <a:rPr lang="en-US" dirty="0"/>
              <a:t>Kelly Dunn, M.D</a:t>
            </a:r>
            <a:r>
              <a:rPr lang="en-US" dirty="0" smtClean="0"/>
              <a:t>.-Medical Director </a:t>
            </a:r>
            <a:r>
              <a:rPr lang="en-US" dirty="0"/>
              <a:t>of </a:t>
            </a:r>
            <a:r>
              <a:rPr lang="en-US" dirty="0" smtClean="0"/>
              <a:t>Student </a:t>
            </a:r>
            <a:r>
              <a:rPr lang="en-US" dirty="0"/>
              <a:t>and </a:t>
            </a:r>
            <a:r>
              <a:rPr lang="en-US" dirty="0" smtClean="0"/>
              <a:t>Resident </a:t>
            </a:r>
            <a:r>
              <a:rPr lang="en-US" dirty="0"/>
              <a:t>W</a:t>
            </a:r>
            <a:r>
              <a:rPr lang="en-US" dirty="0" smtClean="0"/>
              <a:t>ellness</a:t>
            </a:r>
          </a:p>
          <a:p>
            <a:pPr lvl="1"/>
            <a:r>
              <a:rPr lang="en-US" dirty="0" smtClean="0"/>
              <a:t>Recently joined our faculty in July 2018</a:t>
            </a:r>
          </a:p>
          <a:p>
            <a:r>
              <a:rPr lang="en-US" dirty="0" smtClean="0"/>
              <a:t>Wellness Committee created in 2016</a:t>
            </a:r>
          </a:p>
          <a:p>
            <a:pPr lvl="1"/>
            <a:r>
              <a:rPr lang="en-US" dirty="0" smtClean="0"/>
              <a:t>Chair-Vivian Stevens, Ph.D. </a:t>
            </a:r>
          </a:p>
          <a:p>
            <a:pPr lvl="1"/>
            <a:r>
              <a:rPr lang="en-US" dirty="0" smtClean="0"/>
              <a:t>Resident Wellness Subcommittee-Dr. Sarah Hall (chair)</a:t>
            </a:r>
          </a:p>
          <a:p>
            <a:pPr lvl="1"/>
            <a:r>
              <a:rPr lang="en-US" dirty="0" smtClean="0"/>
              <a:t>Evaluation and Assessment Subcommittee-Alicia Ford, Ph.D. (chair)</a:t>
            </a:r>
          </a:p>
          <a:p>
            <a:pPr lvl="1"/>
            <a:r>
              <a:rPr lang="en-US" dirty="0" smtClean="0"/>
              <a:t>Medical Student Wellness Subcommittee-Vivian Stevens, Ph.D. (chair)</a:t>
            </a:r>
          </a:p>
          <a:p>
            <a:pPr lvl="1"/>
            <a:endParaRPr lang="en-US" dirty="0" smtClean="0"/>
          </a:p>
          <a:p>
            <a:pPr marL="457200" lvl="1" indent="0">
              <a:buNone/>
            </a:pPr>
            <a:endParaRPr lang="en-US" dirty="0" smtClean="0"/>
          </a:p>
          <a:p>
            <a:pPr marL="457200" lvl="1" indent="0">
              <a:buNone/>
            </a:pPr>
            <a:endParaRPr lang="en-US" dirty="0" smtClean="0"/>
          </a:p>
          <a:p>
            <a:pPr lvl="1"/>
            <a:endParaRPr lang="en-US" dirty="0" smtClean="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24514611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sz="4000" dirty="0" smtClean="0"/>
              <a:t>5.4 Patient Care Supervision (CORE)</a:t>
            </a:r>
            <a:endParaRPr lang="en-US" sz="4000" dirty="0"/>
          </a:p>
        </p:txBody>
      </p:sp>
      <p:sp>
        <p:nvSpPr>
          <p:cNvPr id="3" name="Content Placeholder 2"/>
          <p:cNvSpPr>
            <a:spLocks noGrp="1"/>
          </p:cNvSpPr>
          <p:nvPr>
            <p:ph idx="1"/>
          </p:nvPr>
        </p:nvSpPr>
        <p:spPr/>
        <p:txBody>
          <a:bodyPr/>
          <a:lstStyle/>
          <a:p>
            <a:r>
              <a:rPr lang="en-US" dirty="0" smtClean="0"/>
              <a:t>“A COM must ensure that osteopathic students in clinical learning situations involving patient care are under direct supervision by a licensed health care professional at all times in order to ensure safety. The COM must ensure that all supervised activities are within the scope of practice of the supervising health care professional. Students must have clear guidelines on their role in care and the limits of their scope of authority.”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9581384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
            </a:r>
            <a:br>
              <a:rPr lang="en-US" sz="4000" dirty="0" smtClean="0"/>
            </a:br>
            <a:r>
              <a:rPr lang="en-US" sz="4000" dirty="0" smtClean="0"/>
              <a:t>5.4 </a:t>
            </a:r>
            <a:r>
              <a:rPr lang="en-US" sz="4000" dirty="0" smtClean="0"/>
              <a:t>Patient Care Supervision</a:t>
            </a:r>
            <a:endParaRPr lang="en-US" sz="4000" dirty="0"/>
          </a:p>
        </p:txBody>
      </p:sp>
      <p:sp>
        <p:nvSpPr>
          <p:cNvPr id="3" name="Content Placeholder 2"/>
          <p:cNvSpPr>
            <a:spLocks noGrp="1"/>
          </p:cNvSpPr>
          <p:nvPr>
            <p:ph idx="1"/>
          </p:nvPr>
        </p:nvSpPr>
        <p:spPr/>
        <p:txBody>
          <a:bodyPr>
            <a:normAutofit/>
          </a:bodyPr>
          <a:lstStyle/>
          <a:p>
            <a:pPr marL="0" indent="0">
              <a:buNone/>
            </a:pPr>
            <a:endParaRPr lang="en-US" dirty="0" smtClean="0"/>
          </a:p>
          <a:p>
            <a:r>
              <a:rPr lang="en-US" dirty="0" smtClean="0"/>
              <a:t>Students in the 3</a:t>
            </a:r>
            <a:r>
              <a:rPr lang="en-US" baseline="30000" dirty="0" smtClean="0"/>
              <a:t>rd</a:t>
            </a:r>
            <a:r>
              <a:rPr lang="en-US" dirty="0" smtClean="0"/>
              <a:t> and 4</a:t>
            </a:r>
            <a:r>
              <a:rPr lang="en-US" baseline="30000" dirty="0" smtClean="0"/>
              <a:t>th</a:t>
            </a:r>
            <a:r>
              <a:rPr lang="en-US" dirty="0" smtClean="0"/>
              <a:t> year rotations are assigned through the office of Clinical Education</a:t>
            </a:r>
          </a:p>
          <a:p>
            <a:r>
              <a:rPr lang="en-US" dirty="0" smtClean="0"/>
              <a:t>Carefully </a:t>
            </a:r>
            <a:r>
              <a:rPr lang="en-US" dirty="0" smtClean="0"/>
              <a:t>selected faculty </a:t>
            </a:r>
            <a:r>
              <a:rPr lang="en-US" dirty="0" smtClean="0"/>
              <a:t>and sites</a:t>
            </a:r>
          </a:p>
          <a:p>
            <a:r>
              <a:rPr lang="en-US" dirty="0" smtClean="0"/>
              <a:t>Faculty Development</a:t>
            </a:r>
            <a:endParaRPr lang="en-US" dirty="0" smtClean="0"/>
          </a:p>
          <a:p>
            <a:r>
              <a:rPr lang="en-US" dirty="0" smtClean="0"/>
              <a:t>Annual </a:t>
            </a:r>
            <a:r>
              <a:rPr lang="en-US" dirty="0" smtClean="0"/>
              <a:t>CV </a:t>
            </a:r>
            <a:r>
              <a:rPr lang="en-US" dirty="0" smtClean="0"/>
              <a:t>review </a:t>
            </a:r>
            <a:endParaRPr lang="en-US" dirty="0"/>
          </a:p>
          <a:p>
            <a:r>
              <a:rPr lang="en-US" dirty="0" smtClean="0"/>
              <a:t>Annual Verification </a:t>
            </a:r>
            <a:r>
              <a:rPr lang="en-US" dirty="0" smtClean="0"/>
              <a:t>of licensure and current board certificate status</a:t>
            </a:r>
          </a:p>
          <a:p>
            <a:r>
              <a:rPr lang="en-US" dirty="0" smtClean="0"/>
              <a:t>Copies kept with Department Chairs and also Administration, very important that they are current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339334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sz="4000" dirty="0" smtClean="0"/>
              <a:t>Key </a:t>
            </a:r>
            <a:r>
              <a:rPr lang="en-US" sz="4000" dirty="0" smtClean="0"/>
              <a:t>Stakeholders</a:t>
            </a:r>
            <a:endParaRPr lang="en-US" sz="4000" dirty="0"/>
          </a:p>
        </p:txBody>
      </p:sp>
      <p:sp>
        <p:nvSpPr>
          <p:cNvPr id="3" name="Content Placeholder 2"/>
          <p:cNvSpPr>
            <a:spLocks noGrp="1"/>
          </p:cNvSpPr>
          <p:nvPr>
            <p:ph idx="1"/>
          </p:nvPr>
        </p:nvSpPr>
        <p:spPr/>
        <p:txBody>
          <a:bodyPr>
            <a:normAutofit/>
          </a:bodyPr>
          <a:lstStyle/>
          <a:p>
            <a:r>
              <a:rPr lang="en-US" dirty="0" smtClean="0"/>
              <a:t>Patty White-Safety </a:t>
            </a:r>
            <a:r>
              <a:rPr lang="en-US" dirty="0" smtClean="0"/>
              <a:t>Manager</a:t>
            </a:r>
            <a:endParaRPr lang="en-US" dirty="0" smtClean="0"/>
          </a:p>
          <a:p>
            <a:r>
              <a:rPr lang="en-US" dirty="0" smtClean="0"/>
              <a:t>Jennifer </a:t>
            </a:r>
            <a:r>
              <a:rPr lang="en-US" dirty="0" smtClean="0"/>
              <a:t>Nachbor</a:t>
            </a:r>
            <a:r>
              <a:rPr lang="en-US" dirty="0" smtClean="0"/>
              <a:t>- Occupational/ Student Health </a:t>
            </a:r>
            <a:r>
              <a:rPr lang="en-US" dirty="0" smtClean="0"/>
              <a:t>Nurse</a:t>
            </a:r>
          </a:p>
          <a:p>
            <a:r>
              <a:rPr lang="en-US" dirty="0" smtClean="0"/>
              <a:t>Jesse </a:t>
            </a:r>
            <a:r>
              <a:rPr lang="en-US" dirty="0" smtClean="0"/>
              <a:t>Chaffin-Health and Wellness Manager</a:t>
            </a:r>
            <a:endParaRPr lang="en-US" dirty="0" smtClean="0"/>
          </a:p>
          <a:p>
            <a:r>
              <a:rPr lang="en-US" dirty="0" smtClean="0"/>
              <a:t>Kelly Dunn, M.D.-</a:t>
            </a:r>
            <a:r>
              <a:rPr lang="en-US" dirty="0" smtClean="0"/>
              <a:t>Director of student </a:t>
            </a:r>
            <a:r>
              <a:rPr lang="en-US" dirty="0" smtClean="0"/>
              <a:t>and resident wellness</a:t>
            </a:r>
          </a:p>
          <a:p>
            <a:r>
              <a:rPr lang="en-US" dirty="0" smtClean="0"/>
              <a:t>Vivian Stevens, Ph.D.-Chair of the </a:t>
            </a:r>
            <a:r>
              <a:rPr lang="en-US" dirty="0"/>
              <a:t>W</a:t>
            </a:r>
            <a:r>
              <a:rPr lang="en-US" dirty="0" smtClean="0"/>
              <a:t>ellness Committee</a:t>
            </a:r>
          </a:p>
          <a:p>
            <a:r>
              <a:rPr lang="en-US" dirty="0" smtClean="0"/>
              <a:t>Tina </a:t>
            </a:r>
            <a:r>
              <a:rPr lang="en-US" dirty="0" smtClean="0"/>
              <a:t>Tappana</a:t>
            </a:r>
            <a:r>
              <a:rPr lang="en-US" dirty="0" smtClean="0"/>
              <a:t>-Director of Human Resources</a:t>
            </a:r>
          </a:p>
          <a:p>
            <a:r>
              <a:rPr lang="en-US" dirty="0" smtClean="0"/>
              <a:t>Angela Bacon-Director of Student Affairs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184983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Questions</a:t>
            </a:r>
            <a:endParaRPr lang="en-US" dirty="0"/>
          </a:p>
        </p:txBody>
      </p:sp>
      <p:sp>
        <p:nvSpPr>
          <p:cNvPr id="3" name="Content Placeholder 2"/>
          <p:cNvSpPr>
            <a:spLocks noGrp="1"/>
          </p:cNvSpPr>
          <p:nvPr>
            <p:ph idx="1"/>
          </p:nvPr>
        </p:nvSpPr>
        <p:spPr/>
        <p:txBody>
          <a:bodyPr/>
          <a:lstStyle/>
          <a:p>
            <a:r>
              <a:rPr lang="en-US" dirty="0" smtClean="0"/>
              <a:t>Thank you for your time and attention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8266"/>
            <a:ext cx="5943600" cy="929640"/>
          </a:xfrm>
          <a:prstGeom prst="rect">
            <a:avLst/>
          </a:prstGeom>
        </p:spPr>
      </p:pic>
    </p:spTree>
    <p:extLst>
      <p:ext uri="{BB962C8B-B14F-4D97-AF65-F5344CB8AC3E}">
        <p14:creationId xmlns:p14="http://schemas.microsoft.com/office/powerpoint/2010/main" val="1520474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657543"/>
            <a:ext cx="5943600" cy="929640"/>
          </a:xfrm>
          <a:prstGeom prst="rect">
            <a:avLst/>
          </a:prstGeom>
        </p:spPr>
      </p:pic>
      <p:sp>
        <p:nvSpPr>
          <p:cNvPr id="3" name="Title 2"/>
          <p:cNvSpPr>
            <a:spLocks noGrp="1"/>
          </p:cNvSpPr>
          <p:nvPr>
            <p:ph type="ctrTitle"/>
          </p:nvPr>
        </p:nvSpPr>
        <p:spPr>
          <a:xfrm>
            <a:off x="1255059" y="3309751"/>
            <a:ext cx="9144000" cy="2387600"/>
          </a:xfrm>
        </p:spPr>
        <p:txBody>
          <a:bodyPr>
            <a:noAutofit/>
          </a:bodyPr>
          <a:lstStyle/>
          <a:p>
            <a:r>
              <a:rPr lang="en-US" sz="3600" dirty="0"/>
              <a:t>Element 4.1</a:t>
            </a:r>
            <a:r>
              <a:rPr lang="en-US" sz="3600" dirty="0" smtClean="0"/>
              <a:t>: Facilities (CORE)</a:t>
            </a:r>
            <a:br>
              <a:rPr lang="en-US" sz="3600" dirty="0" smtClean="0"/>
            </a:br>
            <a:r>
              <a:rPr lang="en-US" sz="3600" dirty="0"/>
              <a:t/>
            </a:r>
            <a:br>
              <a:rPr lang="en-US" sz="3600" dirty="0"/>
            </a:br>
            <a:r>
              <a:rPr lang="en-US" sz="3600" dirty="0"/>
              <a:t>A COM must have facilities for the program of instruction that enable the authorized class size of students and faculty to pursue the mission, curriculum, and scholarly activity of the COM.</a:t>
            </a:r>
            <a:br>
              <a:rPr lang="en-US" sz="3600" dirty="0"/>
            </a:br>
            <a:endParaRPr lang="en-US" sz="3600" dirty="0"/>
          </a:p>
        </p:txBody>
      </p:sp>
    </p:spTree>
    <p:extLst>
      <p:ext uri="{BB962C8B-B14F-4D97-AF65-F5344CB8AC3E}">
        <p14:creationId xmlns:p14="http://schemas.microsoft.com/office/powerpoint/2010/main" val="3193803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657543"/>
            <a:ext cx="5943600" cy="929640"/>
          </a:xfrm>
          <a:prstGeom prst="rect">
            <a:avLst/>
          </a:prstGeom>
        </p:spPr>
      </p:pic>
      <p:sp>
        <p:nvSpPr>
          <p:cNvPr id="3" name="Title 2"/>
          <p:cNvSpPr>
            <a:spLocks noGrp="1"/>
          </p:cNvSpPr>
          <p:nvPr>
            <p:ph type="ctrTitle"/>
          </p:nvPr>
        </p:nvSpPr>
        <p:spPr>
          <a:xfrm>
            <a:off x="1524000" y="2216057"/>
            <a:ext cx="9144000" cy="2387600"/>
          </a:xfrm>
        </p:spPr>
        <p:txBody>
          <a:bodyPr>
            <a:normAutofit/>
          </a:bodyPr>
          <a:lstStyle/>
          <a:p>
            <a:r>
              <a:rPr lang="en-US" sz="4000" dirty="0"/>
              <a:t>1) Facilities are designed with the </a:t>
            </a:r>
            <a:r>
              <a:rPr lang="en-US" sz="4000" dirty="0" smtClean="0"/>
              <a:t/>
            </a:r>
            <a:br>
              <a:rPr lang="en-US" sz="4000" dirty="0" smtClean="0"/>
            </a:br>
            <a:r>
              <a:rPr lang="en-US" sz="4000" dirty="0" smtClean="0"/>
              <a:t>purpose </a:t>
            </a:r>
            <a:r>
              <a:rPr lang="en-US" sz="4000" dirty="0"/>
              <a:t>of providing an opportunity </a:t>
            </a:r>
            <a:r>
              <a:rPr lang="en-US" sz="4000" dirty="0" smtClean="0"/>
              <a:t/>
            </a:r>
            <a:br>
              <a:rPr lang="en-US" sz="4000" dirty="0" smtClean="0"/>
            </a:br>
            <a:r>
              <a:rPr lang="en-US" sz="4000" dirty="0" smtClean="0"/>
              <a:t>for </a:t>
            </a:r>
            <a:r>
              <a:rPr lang="en-US" sz="4000" dirty="0"/>
              <a:t>students to learn.</a:t>
            </a:r>
          </a:p>
        </p:txBody>
      </p:sp>
    </p:spTree>
    <p:extLst>
      <p:ext uri="{BB962C8B-B14F-4D97-AF65-F5344CB8AC3E}">
        <p14:creationId xmlns:p14="http://schemas.microsoft.com/office/powerpoint/2010/main" val="17387514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657543"/>
            <a:ext cx="5943600" cy="929640"/>
          </a:xfrm>
          <a:prstGeom prst="rect">
            <a:avLst/>
          </a:prstGeom>
        </p:spPr>
      </p:pic>
      <p:pic>
        <p:nvPicPr>
          <p:cNvPr id="2" name="Picture 1"/>
          <p:cNvPicPr>
            <a:picLocks noChangeAspect="1"/>
          </p:cNvPicPr>
          <p:nvPr/>
        </p:nvPicPr>
        <p:blipFill>
          <a:blip r:embed="rId3"/>
          <a:stretch>
            <a:fillRect/>
          </a:stretch>
        </p:blipFill>
        <p:spPr>
          <a:xfrm>
            <a:off x="618938" y="-1038379"/>
            <a:ext cx="11120866" cy="9096684"/>
          </a:xfrm>
          <a:prstGeom prst="rect">
            <a:avLst/>
          </a:prstGeom>
        </p:spPr>
      </p:pic>
    </p:spTree>
    <p:extLst>
      <p:ext uri="{BB962C8B-B14F-4D97-AF65-F5344CB8AC3E}">
        <p14:creationId xmlns:p14="http://schemas.microsoft.com/office/powerpoint/2010/main" val="104440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715" y="229325"/>
            <a:ext cx="5107280" cy="286871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3879" y="229325"/>
            <a:ext cx="5107280" cy="2868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715" y="3736799"/>
            <a:ext cx="5107280" cy="2869208"/>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1938" y="3736799"/>
            <a:ext cx="5107723" cy="2869208"/>
          </a:xfrm>
          <a:prstGeom prst="rect">
            <a:avLst/>
          </a:prstGeom>
        </p:spPr>
      </p:pic>
    </p:spTree>
    <p:extLst>
      <p:ext uri="{BB962C8B-B14F-4D97-AF65-F5344CB8AC3E}">
        <p14:creationId xmlns:p14="http://schemas.microsoft.com/office/powerpoint/2010/main" val="2816809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152" y="256478"/>
            <a:ext cx="10670721" cy="6445405"/>
          </a:xfrm>
          <a:prstGeom prst="rect">
            <a:avLst/>
          </a:prstGeom>
        </p:spPr>
      </p:pic>
    </p:spTree>
    <p:extLst>
      <p:ext uri="{BB962C8B-B14F-4D97-AF65-F5344CB8AC3E}">
        <p14:creationId xmlns:p14="http://schemas.microsoft.com/office/powerpoint/2010/main" val="3588435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4EE8F5754CE74DA1362FF4A382C9BF" ma:contentTypeVersion="13" ma:contentTypeDescription="Create a new document." ma:contentTypeScope="" ma:versionID="046f73d9629ffb590de9d06c7e61ddb4">
  <xsd:schema xmlns:xsd="http://www.w3.org/2001/XMLSchema" xmlns:xs="http://www.w3.org/2001/XMLSchema" xmlns:p="http://schemas.microsoft.com/office/2006/metadata/properties" xmlns:ns1="http://schemas.microsoft.com/sharepoint/v3" xmlns:ns2="5d7439e3-80a4-4edc-9d3e-0234b667c127" xmlns:ns3="22c81239-4916-42f8-981e-bb17659ba664" targetNamespace="http://schemas.microsoft.com/office/2006/metadata/properties" ma:root="true" ma:fieldsID="8a0a50ba7056cb42c91513a3223dbf87" ns1:_="" ns2:_="" ns3:_="">
    <xsd:import namespace="http://schemas.microsoft.com/sharepoint/v3"/>
    <xsd:import namespace="5d7439e3-80a4-4edc-9d3e-0234b667c127"/>
    <xsd:import namespace="22c81239-4916-42f8-981e-bb17659ba664"/>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element ref="ns3:MediaServiceMetadata" minOccurs="0"/>
                <xsd:element ref="ns3:MediaServiceFastMetadata" minOccurs="0"/>
                <xsd:element ref="ns3:MediaServiceDateTaken" minOccurs="0"/>
                <xsd:element ref="ns3:MediaServiceAutoTags" minOccurs="0"/>
                <xsd:element ref="ns3:date" minOccurs="0"/>
                <xsd:element ref="ns3:File_x0020_Type0"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7439e3-80a4-4edc-9d3e-0234b667c12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2c81239-4916-42f8-981e-bb17659ba66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date" ma:index="16" nillable="true" ma:displayName="date" ma:format="DateOnly" ma:internalName="date">
      <xsd:simpleType>
        <xsd:restriction base="dms:DateTime"/>
      </xsd:simpleType>
    </xsd:element>
    <xsd:element name="File_x0020_Type0" ma:index="17" nillable="true" ma:displayName="File Type" ma:internalName="File_x0020_Type0">
      <xsd:simpleType>
        <xsd:restriction base="dms:Text">
          <xsd:maxLength value="255"/>
        </xsd:restriction>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ile_x0020_Type0 xmlns="22c81239-4916-42f8-981e-bb17659ba664" xsi:nil="true"/>
    <PublishingExpirationDate xmlns="http://schemas.microsoft.com/sharepoint/v3" xsi:nil="true"/>
    <date xmlns="22c81239-4916-42f8-981e-bb17659ba664" xsi:nil="true"/>
    <PublishingStartDate xmlns="http://schemas.microsoft.com/sharepoint/v3" xsi:nil="true"/>
  </documentManagement>
</p:properties>
</file>

<file path=customXml/itemProps1.xml><?xml version="1.0" encoding="utf-8"?>
<ds:datastoreItem xmlns:ds="http://schemas.openxmlformats.org/officeDocument/2006/customXml" ds:itemID="{95531AF6-BDB5-4A2B-93E8-31708A21476D}"/>
</file>

<file path=customXml/itemProps2.xml><?xml version="1.0" encoding="utf-8"?>
<ds:datastoreItem xmlns:ds="http://schemas.openxmlformats.org/officeDocument/2006/customXml" ds:itemID="{5917B455-E809-4B54-BC28-CDFCD20B5E4B}"/>
</file>

<file path=customXml/itemProps3.xml><?xml version="1.0" encoding="utf-8"?>
<ds:datastoreItem xmlns:ds="http://schemas.openxmlformats.org/officeDocument/2006/customXml" ds:itemID="{28BC551E-B69D-46B2-87C5-758FD9052771}"/>
</file>

<file path=docProps/app.xml><?xml version="1.0" encoding="utf-8"?>
<Properties xmlns="http://schemas.openxmlformats.org/officeDocument/2006/extended-properties" xmlns:vt="http://schemas.openxmlformats.org/officeDocument/2006/docPropsVTypes">
  <TotalTime>6401</TotalTime>
  <Words>1403</Words>
  <Application>Microsoft Office PowerPoint</Application>
  <PresentationFormat>Widescreen</PresentationFormat>
  <Paragraphs>167</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PowerPoint Presentation</vt:lpstr>
      <vt:lpstr>  Creating the Learning Environment: COCA Session 3 </vt:lpstr>
      <vt:lpstr>Objectives</vt:lpstr>
      <vt:lpstr>    Accreditation Standard 4: Facilities  A COM must have sufficient physical facilities, equipment and resources for clinical, research, and technological functions of the COM. These resources must be readily available and accessible across all COM locations to meet its needs, the needs of the students consistent with the approved class size, and to achieve its mission.  </vt:lpstr>
      <vt:lpstr>Element 4.1: Facilities (CORE)  A COM must have facilities for the program of instruction that enable the authorized class size of students and faculty to pursue the mission, curriculum, and scholarly activity of the COM. </vt:lpstr>
      <vt:lpstr>1) Facilities are designed with the  purpose of providing an opportunity  for students to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Multiple mechanisms  are in place to manage the  physical facilities.</vt:lpstr>
      <vt:lpstr>     </vt:lpstr>
      <vt:lpstr>    3) Future buildings designed to mirror existing facilities and provide the same opportunities for student learning</vt:lpstr>
      <vt:lpstr>   a) Campus Master Plan   b) Master Landscape Plan  c) OSU COM CN   </vt:lpstr>
      <vt:lpstr>Element 4.2: Security and Public Safety:  A COM must ensure that adequate security systems are in place and publish and follow policies and procedures for security; faculty, staff and student safety and emergency and disaster preparedness at all COM operates teaching and training locations. </vt:lpstr>
      <vt:lpstr>    Accreditation Standard 4.3 Information Technology </vt:lpstr>
      <vt:lpstr> 4.3 Information Technology</vt:lpstr>
      <vt:lpstr>  4.3 Information Technology</vt:lpstr>
      <vt:lpstr> 4.4 Learning Resources </vt:lpstr>
      <vt:lpstr>  4.4 Learning Resources</vt:lpstr>
      <vt:lpstr>PowerPoint Presentation</vt:lpstr>
      <vt:lpstr> The Learning Environment</vt:lpstr>
      <vt:lpstr> 5.1 Professionalism (CORE)</vt:lpstr>
      <vt:lpstr> 5.1 Professionalism</vt:lpstr>
      <vt:lpstr> 5.1 Professionalism</vt:lpstr>
      <vt:lpstr> Osteopathic Oath</vt:lpstr>
      <vt:lpstr> 5.1 Professionalism</vt:lpstr>
      <vt:lpstr> 5.2 Diversity</vt:lpstr>
      <vt:lpstr> 5.2 Diversity</vt:lpstr>
      <vt:lpstr> 5.2 Diversity</vt:lpstr>
      <vt:lpstr> Non discrimination statement </vt:lpstr>
      <vt:lpstr> 5.3 Safety, Health and Wellness</vt:lpstr>
      <vt:lpstr> 5.3 Safety, Health and Wellness</vt:lpstr>
      <vt:lpstr>PowerPoint Presentation</vt:lpstr>
      <vt:lpstr>PowerPoint Presentation</vt:lpstr>
      <vt:lpstr> 5.3 Health and Wellness</vt:lpstr>
      <vt:lpstr> 5.4 Patient Care Supervision (CORE)</vt:lpstr>
      <vt:lpstr> 5.4 Patient Care Supervision</vt:lpstr>
      <vt:lpstr> Key Stakeholders</vt:lpstr>
      <vt:lpstr> Questions</vt:lpstr>
    </vt:vector>
  </TitlesOfParts>
  <Company>Oklahoma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CHS Technology Resources</dc:title>
  <dc:creator>Holmes, Heidi</dc:creator>
  <cp:lastModifiedBy>Hall, Sarah</cp:lastModifiedBy>
  <cp:revision>45</cp:revision>
  <dcterms:created xsi:type="dcterms:W3CDTF">2018-08-24T00:57:17Z</dcterms:created>
  <dcterms:modified xsi:type="dcterms:W3CDTF">2018-08-28T23:26:10Z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0x010100354EE8F5754CE74DA1362FF4A382C9BF</vt:lpwstr>
  </property>
</Properties>
</file>